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498"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4FD336-8528-4A30-85D9-8AF41D905FA6}" type="datetimeFigureOut">
              <a:rPr lang="en-US" smtClean="0"/>
              <a:t>16-May-19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9AEA7-FC4E-4EAE-9176-BA3723EEBF3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4FD336-8528-4A30-85D9-8AF41D905FA6}" type="datetimeFigureOut">
              <a:rPr lang="en-US" smtClean="0"/>
              <a:t>16-May-19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9AEA7-FC4E-4EAE-9176-BA3723EEBF3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4FD336-8528-4A30-85D9-8AF41D905FA6}" type="datetimeFigureOut">
              <a:rPr lang="en-US" smtClean="0"/>
              <a:t>16-May-19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9AEA7-FC4E-4EAE-9176-BA3723EEBF3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4FD336-8528-4A30-85D9-8AF41D905FA6}" type="datetimeFigureOut">
              <a:rPr lang="en-US" smtClean="0"/>
              <a:t>16-May-19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9AEA7-FC4E-4EAE-9176-BA3723EEBF3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4FD336-8528-4A30-85D9-8AF41D905FA6}" type="datetimeFigureOut">
              <a:rPr lang="en-US" smtClean="0"/>
              <a:t>16-May-19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9AEA7-FC4E-4EAE-9176-BA3723EEBF3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4FD336-8528-4A30-85D9-8AF41D905FA6}" type="datetimeFigureOut">
              <a:rPr lang="en-US" smtClean="0"/>
              <a:t>16-May-19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69AEA7-FC4E-4EAE-9176-BA3723EEBF3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4FD336-8528-4A30-85D9-8AF41D905FA6}" type="datetimeFigureOut">
              <a:rPr lang="en-US" smtClean="0"/>
              <a:t>16-May-19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69AEA7-FC4E-4EAE-9176-BA3723EEBF3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4FD336-8528-4A30-85D9-8AF41D905FA6}" type="datetimeFigureOut">
              <a:rPr lang="en-US" smtClean="0"/>
              <a:t>16-May-19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69AEA7-FC4E-4EAE-9176-BA3723EEBF3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4FD336-8528-4A30-85D9-8AF41D905FA6}" type="datetimeFigureOut">
              <a:rPr lang="en-US" smtClean="0"/>
              <a:t>16-May-19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69AEA7-FC4E-4EAE-9176-BA3723EEBF3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4FD336-8528-4A30-85D9-8AF41D905FA6}" type="datetimeFigureOut">
              <a:rPr lang="en-US" smtClean="0"/>
              <a:t>16-May-19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69AEA7-FC4E-4EAE-9176-BA3723EEBF3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4FD336-8528-4A30-85D9-8AF41D905FA6}" type="datetimeFigureOut">
              <a:rPr lang="en-US" smtClean="0"/>
              <a:t>16-May-19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69AEA7-FC4E-4EAE-9176-BA3723EEBF3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4FD336-8528-4A30-85D9-8AF41D905FA6}" type="datetimeFigureOut">
              <a:rPr lang="en-US" smtClean="0"/>
              <a:t>16-May-19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69AEA7-FC4E-4EAE-9176-BA3723EEBF37}"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God breathed title slide - Copy.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a:t>
            </a:r>
            <a:r>
              <a:rPr lang="en-US" u="sng" dirty="0" smtClean="0"/>
              <a:t>The Holy Spirit is a Person</a:t>
            </a:r>
            <a:r>
              <a:rPr lang="en-US" dirty="0" smtClean="0"/>
              <a:t/>
            </a:r>
            <a:br>
              <a:rPr lang="en-US" dirty="0" smtClean="0"/>
            </a:br>
            <a:r>
              <a:rPr lang="en-US" sz="3300" dirty="0" smtClean="0"/>
              <a:t>There are </a:t>
            </a:r>
            <a:r>
              <a:rPr lang="en-US" sz="3300" dirty="0" smtClean="0">
                <a:solidFill>
                  <a:srgbClr val="FFFF00"/>
                </a:solidFill>
              </a:rPr>
              <a:t>3 things </a:t>
            </a:r>
            <a:r>
              <a:rPr lang="en-US" sz="3300" dirty="0" smtClean="0"/>
              <a:t>that are necessary for the Holy Spirit to have a </a:t>
            </a:r>
            <a:r>
              <a:rPr lang="en-US" sz="3300" dirty="0" smtClean="0">
                <a:solidFill>
                  <a:srgbClr val="FFFF00"/>
                </a:solidFill>
              </a:rPr>
              <a:t>personality</a:t>
            </a:r>
            <a:endParaRPr lang="en-US" sz="3300" dirty="0">
              <a:solidFill>
                <a:srgbClr val="FFFF00"/>
              </a:solidFill>
            </a:endParaRPr>
          </a:p>
        </p:txBody>
      </p:sp>
      <p:sp>
        <p:nvSpPr>
          <p:cNvPr id="3" name="Content Placeholder 2"/>
          <p:cNvSpPr>
            <a:spLocks noGrp="1"/>
          </p:cNvSpPr>
          <p:nvPr>
            <p:ph idx="1"/>
          </p:nvPr>
        </p:nvSpPr>
        <p:spPr>
          <a:xfrm>
            <a:off x="457200" y="1828800"/>
            <a:ext cx="8229600" cy="4754563"/>
          </a:xfrm>
        </p:spPr>
        <p:txBody>
          <a:bodyPr>
            <a:normAutofit/>
          </a:bodyPr>
          <a:lstStyle/>
          <a:p>
            <a:r>
              <a:rPr lang="en-US" b="1" dirty="0" smtClean="0"/>
              <a:t>He will need to display </a:t>
            </a:r>
            <a:r>
              <a:rPr lang="en-US" b="1" dirty="0" smtClean="0">
                <a:solidFill>
                  <a:srgbClr val="FFFF00"/>
                </a:solidFill>
              </a:rPr>
              <a:t>emotions    </a:t>
            </a:r>
          </a:p>
          <a:p>
            <a:pPr>
              <a:buNone/>
            </a:pPr>
            <a:r>
              <a:rPr lang="en-US" b="1" dirty="0">
                <a:solidFill>
                  <a:srgbClr val="FFFF00"/>
                </a:solidFill>
              </a:rPr>
              <a:t> </a:t>
            </a:r>
            <a:r>
              <a:rPr lang="en-US" b="1" dirty="0" smtClean="0">
                <a:solidFill>
                  <a:srgbClr val="FFFF00"/>
                </a:solidFill>
              </a:rPr>
              <a:t>   </a:t>
            </a:r>
            <a:r>
              <a:rPr lang="en-US" dirty="0" smtClean="0"/>
              <a:t>He can be vexed</a:t>
            </a:r>
          </a:p>
          <a:p>
            <a:pPr>
              <a:buNone/>
            </a:pPr>
            <a:r>
              <a:rPr lang="en-US" sz="3000" dirty="0"/>
              <a:t> </a:t>
            </a:r>
            <a:r>
              <a:rPr lang="en-US" sz="3000" dirty="0" smtClean="0"/>
              <a:t>   </a:t>
            </a:r>
            <a:r>
              <a:rPr lang="en-US" dirty="0" smtClean="0"/>
              <a:t>Isaiah 63:10</a:t>
            </a:r>
          </a:p>
          <a:p>
            <a:pPr>
              <a:buNone/>
            </a:pPr>
            <a:r>
              <a:rPr lang="en-US" sz="3600" dirty="0" smtClean="0"/>
              <a:t>    </a:t>
            </a:r>
            <a:r>
              <a:rPr lang="en-US" sz="2800" b="1" baseline="30000" dirty="0" smtClean="0"/>
              <a:t>10 </a:t>
            </a:r>
            <a:r>
              <a:rPr lang="en-US" sz="2800" dirty="0" smtClean="0"/>
              <a:t>But they rebelled</a:t>
            </a:r>
            <a:br>
              <a:rPr lang="en-US" sz="2800" dirty="0" smtClean="0"/>
            </a:br>
            <a:r>
              <a:rPr lang="en-US" sz="2800" dirty="0" smtClean="0"/>
              <a:t>    and grieved His Holy Spirit;</a:t>
            </a:r>
            <a:br>
              <a:rPr lang="en-US" sz="2800" dirty="0" smtClean="0"/>
            </a:br>
            <a:r>
              <a:rPr lang="en-US" sz="2800" dirty="0" smtClean="0"/>
              <a:t>therefore He turned to be their enemy,</a:t>
            </a:r>
            <a:br>
              <a:rPr lang="en-US" sz="2800" dirty="0" smtClean="0"/>
            </a:br>
            <a:r>
              <a:rPr lang="en-US" sz="2800" dirty="0" smtClean="0"/>
              <a:t>    and Himself fought against them.”</a:t>
            </a:r>
          </a:p>
          <a:p>
            <a:pPr>
              <a:buNone/>
            </a:pPr>
            <a:r>
              <a:rPr lang="en-US" sz="2800" dirty="0"/>
              <a:t> </a:t>
            </a:r>
            <a:r>
              <a:rPr lang="en-US" sz="2800" dirty="0" smtClean="0"/>
              <a:t>    </a:t>
            </a:r>
            <a:endParaRPr lang="en-US"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a:t>
            </a:r>
            <a:r>
              <a:rPr lang="en-US" u="sng" dirty="0" smtClean="0"/>
              <a:t>The Holy Spirit is a Person</a:t>
            </a:r>
            <a:r>
              <a:rPr lang="en-US" dirty="0" smtClean="0"/>
              <a:t/>
            </a:r>
            <a:br>
              <a:rPr lang="en-US" dirty="0" smtClean="0"/>
            </a:br>
            <a:endParaRPr lang="en-US" sz="3300" dirty="0"/>
          </a:p>
        </p:txBody>
      </p:sp>
      <p:sp>
        <p:nvSpPr>
          <p:cNvPr id="3" name="Content Placeholder 2"/>
          <p:cNvSpPr>
            <a:spLocks noGrp="1"/>
          </p:cNvSpPr>
          <p:nvPr>
            <p:ph idx="1"/>
          </p:nvPr>
        </p:nvSpPr>
        <p:spPr>
          <a:xfrm>
            <a:off x="457200" y="2057400"/>
            <a:ext cx="8229600" cy="4525963"/>
          </a:xfrm>
        </p:spPr>
        <p:txBody>
          <a:bodyPr>
            <a:normAutofit/>
          </a:bodyPr>
          <a:lstStyle/>
          <a:p>
            <a:pPr>
              <a:buNone/>
            </a:pPr>
            <a:r>
              <a:rPr lang="en-US" b="1" dirty="0" smtClean="0"/>
              <a:t>He </a:t>
            </a:r>
            <a:r>
              <a:rPr lang="en-US" b="1" dirty="0" smtClean="0">
                <a:solidFill>
                  <a:srgbClr val="FFFF00"/>
                </a:solidFill>
              </a:rPr>
              <a:t>speaks</a:t>
            </a:r>
          </a:p>
          <a:p>
            <a:pPr>
              <a:buNone/>
            </a:pPr>
            <a:r>
              <a:rPr lang="en-US" dirty="0" smtClean="0"/>
              <a:t>     Acts: 13:2</a:t>
            </a:r>
            <a:endParaRPr lang="en-US" sz="4000" dirty="0" smtClean="0"/>
          </a:p>
          <a:p>
            <a:pPr>
              <a:buNone/>
            </a:pPr>
            <a:r>
              <a:rPr lang="en-US" sz="4000" dirty="0" smtClean="0"/>
              <a:t>   </a:t>
            </a:r>
            <a:r>
              <a:rPr lang="en-US" sz="3000" dirty="0" smtClean="0"/>
              <a:t>“ </a:t>
            </a:r>
            <a:r>
              <a:rPr lang="en-US" sz="3000" b="1" baseline="30000" dirty="0" smtClean="0"/>
              <a:t>2 </a:t>
            </a:r>
            <a:r>
              <a:rPr lang="en-US" sz="3000" dirty="0" smtClean="0"/>
              <a:t>While they were worshiping the Lord and fasting, the Holy Spirit said, “Set apart for Me Barnabas and Saul for the work to which I have called them.”</a:t>
            </a:r>
          </a:p>
          <a:p>
            <a:pPr>
              <a:buNone/>
            </a:pPr>
            <a:r>
              <a:rPr lang="en-US" sz="4000" dirty="0" smtClean="0"/>
              <a:t>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a:t>
            </a:r>
            <a:r>
              <a:rPr lang="en-US" u="sng" dirty="0" smtClean="0"/>
              <a:t>We need the person of the Holy Spirit in our lives</a:t>
            </a:r>
            <a:r>
              <a:rPr lang="en-US" dirty="0" smtClean="0"/>
              <a:t/>
            </a:r>
            <a:br>
              <a:rPr lang="en-US" dirty="0" smtClean="0"/>
            </a:br>
            <a:endParaRPr lang="en-US" sz="3300" dirty="0"/>
          </a:p>
        </p:txBody>
      </p:sp>
      <p:sp>
        <p:nvSpPr>
          <p:cNvPr id="3" name="Content Placeholder 2"/>
          <p:cNvSpPr>
            <a:spLocks noGrp="1"/>
          </p:cNvSpPr>
          <p:nvPr>
            <p:ph idx="1"/>
          </p:nvPr>
        </p:nvSpPr>
        <p:spPr>
          <a:xfrm>
            <a:off x="457200" y="1524000"/>
            <a:ext cx="8458200" cy="5059363"/>
          </a:xfrm>
        </p:spPr>
        <p:txBody>
          <a:bodyPr>
            <a:normAutofit/>
          </a:bodyPr>
          <a:lstStyle/>
          <a:p>
            <a:pPr>
              <a:buNone/>
            </a:pPr>
            <a:r>
              <a:rPr lang="en-US" sz="3000" dirty="0" smtClean="0"/>
              <a:t>Galatians 5:22-23</a:t>
            </a:r>
          </a:p>
          <a:p>
            <a:pPr>
              <a:buNone/>
            </a:pPr>
            <a:r>
              <a:rPr lang="en-US" sz="3000" b="1" baseline="30000" dirty="0" smtClean="0"/>
              <a:t>      “22</a:t>
            </a:r>
            <a:r>
              <a:rPr lang="en-US" sz="3000" b="1" baseline="30000" dirty="0"/>
              <a:t> </a:t>
            </a:r>
            <a:r>
              <a:rPr lang="en-US" sz="3000" dirty="0"/>
              <a:t>But the </a:t>
            </a:r>
            <a:r>
              <a:rPr lang="en-US" sz="3000" dirty="0">
                <a:solidFill>
                  <a:srgbClr val="FFFF00"/>
                </a:solidFill>
              </a:rPr>
              <a:t>fruit of the Spirit </a:t>
            </a:r>
            <a:r>
              <a:rPr lang="en-US" sz="3000" dirty="0"/>
              <a:t>is love, joy, peace, patience, kindness, goodness, </a:t>
            </a:r>
            <a:r>
              <a:rPr lang="en-US" sz="3000" dirty="0" smtClean="0"/>
              <a:t>faithfulness</a:t>
            </a:r>
            <a:r>
              <a:rPr lang="en-US" sz="3000" dirty="0"/>
              <a:t>, </a:t>
            </a:r>
            <a:r>
              <a:rPr lang="en-US" sz="3000" b="1" baseline="30000" dirty="0"/>
              <a:t>23 </a:t>
            </a:r>
            <a:r>
              <a:rPr lang="en-US" sz="3000" dirty="0"/>
              <a:t>gentleness, self-control; against such things there is no law</a:t>
            </a:r>
            <a:r>
              <a:rPr lang="en-US" sz="3000" dirty="0" smtClean="0"/>
              <a:t>.”</a:t>
            </a:r>
          </a:p>
          <a:p>
            <a:pPr>
              <a:buNone/>
            </a:pPr>
            <a:r>
              <a:rPr lang="en-US" sz="3000" dirty="0" smtClean="0"/>
              <a:t>Proverbs 18:24</a:t>
            </a:r>
          </a:p>
          <a:p>
            <a:pPr>
              <a:buNone/>
            </a:pPr>
            <a:r>
              <a:rPr lang="en-US" sz="3000" dirty="0"/>
              <a:t> </a:t>
            </a:r>
            <a:r>
              <a:rPr lang="en-US" sz="3000" dirty="0" smtClean="0"/>
              <a:t>   “</a:t>
            </a:r>
            <a:r>
              <a:rPr lang="en-US" sz="2800" b="1" baseline="30000" dirty="0" smtClean="0"/>
              <a:t>24</a:t>
            </a:r>
            <a:r>
              <a:rPr lang="en-US" sz="2800" b="1" baseline="30000" dirty="0"/>
              <a:t> </a:t>
            </a:r>
            <a:r>
              <a:rPr lang="en-US" sz="2800" dirty="0"/>
              <a:t>A man of many companions may come to ruin,</a:t>
            </a:r>
            <a:r>
              <a:rPr lang="en-US" sz="2800" dirty="0" smtClean="0"/>
              <a:t/>
            </a:r>
            <a:br>
              <a:rPr lang="en-US" sz="2800" dirty="0" smtClean="0"/>
            </a:br>
            <a:r>
              <a:rPr lang="en-US" sz="2800" dirty="0"/>
              <a:t>    but there is a </a:t>
            </a:r>
            <a:r>
              <a:rPr lang="en-US" sz="2800" dirty="0">
                <a:solidFill>
                  <a:srgbClr val="FFFF00"/>
                </a:solidFill>
              </a:rPr>
              <a:t>friend</a:t>
            </a:r>
            <a:r>
              <a:rPr lang="en-US" sz="2800" dirty="0"/>
              <a:t> who sticks closer than </a:t>
            </a:r>
            <a:r>
              <a:rPr lang="en-US" sz="2800" dirty="0" smtClean="0"/>
              <a:t>a</a:t>
            </a:r>
          </a:p>
          <a:p>
            <a:pPr>
              <a:buNone/>
            </a:pPr>
            <a:r>
              <a:rPr lang="en-US" sz="2800" dirty="0"/>
              <a:t> </a:t>
            </a:r>
            <a:r>
              <a:rPr lang="en-US" sz="2800" dirty="0" smtClean="0"/>
              <a:t>       brother.”</a:t>
            </a:r>
            <a:endParaRPr 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a:t>
            </a:r>
            <a:r>
              <a:rPr lang="en-US" u="sng" dirty="0" smtClean="0"/>
              <a:t>We need the person of the Holy Spirit in our lives</a:t>
            </a:r>
            <a:r>
              <a:rPr lang="en-US" dirty="0" smtClean="0"/>
              <a:t/>
            </a:r>
            <a:br>
              <a:rPr lang="en-US" dirty="0" smtClean="0"/>
            </a:br>
            <a:endParaRPr lang="en-US" sz="3300" dirty="0"/>
          </a:p>
        </p:txBody>
      </p:sp>
      <p:sp>
        <p:nvSpPr>
          <p:cNvPr id="3" name="Content Placeholder 2"/>
          <p:cNvSpPr>
            <a:spLocks noGrp="1"/>
          </p:cNvSpPr>
          <p:nvPr>
            <p:ph idx="1"/>
          </p:nvPr>
        </p:nvSpPr>
        <p:spPr>
          <a:xfrm>
            <a:off x="457200" y="1524000"/>
            <a:ext cx="8458200" cy="5059363"/>
          </a:xfrm>
        </p:spPr>
        <p:txBody>
          <a:bodyPr>
            <a:normAutofit/>
          </a:bodyPr>
          <a:lstStyle/>
          <a:p>
            <a:pPr>
              <a:buNone/>
            </a:pPr>
            <a:r>
              <a:rPr lang="en-US" sz="3000" dirty="0" smtClean="0"/>
              <a:t>John 16:33</a:t>
            </a:r>
          </a:p>
          <a:p>
            <a:pPr>
              <a:buNone/>
            </a:pPr>
            <a:r>
              <a:rPr lang="en-US" sz="2800" b="1" baseline="30000" dirty="0" smtClean="0"/>
              <a:t>      </a:t>
            </a:r>
            <a:r>
              <a:rPr lang="en-US" sz="3000" b="1" baseline="30000" dirty="0" smtClean="0"/>
              <a:t>“33</a:t>
            </a:r>
            <a:r>
              <a:rPr lang="en-US" sz="3000" b="1" baseline="30000" dirty="0"/>
              <a:t> </a:t>
            </a:r>
            <a:r>
              <a:rPr lang="en-US" sz="3000" dirty="0"/>
              <a:t>I have said these things to you, that in </a:t>
            </a:r>
            <a:r>
              <a:rPr lang="en-US" sz="3000" dirty="0" smtClean="0"/>
              <a:t>Me </a:t>
            </a:r>
            <a:r>
              <a:rPr lang="en-US" sz="3000" dirty="0"/>
              <a:t>you may have </a:t>
            </a:r>
            <a:r>
              <a:rPr lang="en-US" sz="3000" dirty="0">
                <a:solidFill>
                  <a:srgbClr val="FFFF00"/>
                </a:solidFill>
              </a:rPr>
              <a:t>peace</a:t>
            </a:r>
            <a:r>
              <a:rPr lang="en-US" sz="3000" dirty="0"/>
              <a:t>. In the world you will have tribulation. But take heart; I have overcome the world</a:t>
            </a:r>
            <a:r>
              <a:rPr lang="en-US" sz="3000" dirty="0" smtClean="0"/>
              <a:t>.”</a:t>
            </a:r>
          </a:p>
          <a:p>
            <a:pPr>
              <a:buNone/>
            </a:pPr>
            <a:r>
              <a:rPr lang="en-US" sz="3000" dirty="0" smtClean="0"/>
              <a:t>John 16:13</a:t>
            </a:r>
          </a:p>
          <a:p>
            <a:pPr>
              <a:buNone/>
            </a:pPr>
            <a:r>
              <a:rPr lang="en-US" sz="2800" b="1" baseline="30000" dirty="0" smtClean="0"/>
              <a:t>      “13</a:t>
            </a:r>
            <a:r>
              <a:rPr lang="en-US" sz="2800" b="1" baseline="30000" dirty="0"/>
              <a:t> </a:t>
            </a:r>
            <a:r>
              <a:rPr lang="en-US" sz="2800" dirty="0"/>
              <a:t>When the Spirit of truth comes, </a:t>
            </a:r>
            <a:r>
              <a:rPr lang="en-US" sz="2800" dirty="0" smtClean="0"/>
              <a:t>He </a:t>
            </a:r>
            <a:r>
              <a:rPr lang="en-US" sz="2800" dirty="0"/>
              <a:t>will </a:t>
            </a:r>
            <a:r>
              <a:rPr lang="en-US" sz="2800" dirty="0">
                <a:solidFill>
                  <a:srgbClr val="FFFF00"/>
                </a:solidFill>
              </a:rPr>
              <a:t>guide</a:t>
            </a:r>
            <a:r>
              <a:rPr lang="en-US" sz="2800" dirty="0"/>
              <a:t> you into all the truth, for </a:t>
            </a:r>
            <a:r>
              <a:rPr lang="en-US" sz="2800" dirty="0" smtClean="0"/>
              <a:t>He </a:t>
            </a:r>
            <a:r>
              <a:rPr lang="en-US" sz="2800" dirty="0"/>
              <a:t>will not speak on </a:t>
            </a:r>
            <a:r>
              <a:rPr lang="en-US" sz="2800" dirty="0" smtClean="0"/>
              <a:t>His </a:t>
            </a:r>
            <a:r>
              <a:rPr lang="en-US" sz="2800" dirty="0"/>
              <a:t>own authority, but whatever </a:t>
            </a:r>
            <a:r>
              <a:rPr lang="en-US" sz="2800" dirty="0" smtClean="0"/>
              <a:t>He </a:t>
            </a:r>
            <a:r>
              <a:rPr lang="en-US" sz="2800" dirty="0"/>
              <a:t>hears </a:t>
            </a:r>
            <a:r>
              <a:rPr lang="en-US" sz="2800" dirty="0" smtClean="0"/>
              <a:t>He </a:t>
            </a:r>
            <a:r>
              <a:rPr lang="en-US" sz="2800" dirty="0"/>
              <a:t>will speak, and </a:t>
            </a:r>
            <a:r>
              <a:rPr lang="en-US" sz="2800" dirty="0" smtClean="0"/>
              <a:t>He </a:t>
            </a:r>
            <a:r>
              <a:rPr lang="en-US" sz="2800" dirty="0"/>
              <a:t>will </a:t>
            </a:r>
            <a:r>
              <a:rPr lang="en-US" sz="2800" dirty="0">
                <a:solidFill>
                  <a:srgbClr val="FFFF00"/>
                </a:solidFill>
              </a:rPr>
              <a:t>declare</a:t>
            </a:r>
            <a:r>
              <a:rPr lang="en-US" sz="2800" dirty="0"/>
              <a:t> to you the things that are to come</a:t>
            </a:r>
            <a:r>
              <a:rPr lang="en-US" sz="2800" dirty="0" smtClean="0"/>
              <a:t>.”</a:t>
            </a:r>
            <a:endParaRPr lang="en-US" sz="3000" dirty="0" smtClean="0"/>
          </a:p>
          <a:p>
            <a:pPr>
              <a:buNone/>
            </a:pPr>
            <a:endParaRPr 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Person of the Holy Spirit</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John 14:15-17</a:t>
            </a:r>
          </a:p>
          <a:p>
            <a:pPr>
              <a:buNone/>
            </a:pPr>
            <a:r>
              <a:rPr lang="en-US" dirty="0"/>
              <a:t> </a:t>
            </a:r>
            <a:r>
              <a:rPr lang="en-US" dirty="0" smtClean="0"/>
              <a:t>   </a:t>
            </a:r>
            <a:r>
              <a:rPr lang="en-US" b="1" baseline="30000" dirty="0"/>
              <a:t>15 </a:t>
            </a:r>
            <a:r>
              <a:rPr lang="en-US" dirty="0"/>
              <a:t>“If you love </a:t>
            </a:r>
            <a:r>
              <a:rPr lang="en-US" dirty="0" smtClean="0"/>
              <a:t>Me</a:t>
            </a:r>
            <a:r>
              <a:rPr lang="en-US" dirty="0"/>
              <a:t>, you will keep </a:t>
            </a:r>
            <a:r>
              <a:rPr lang="en-US" dirty="0" smtClean="0"/>
              <a:t>My </a:t>
            </a:r>
            <a:r>
              <a:rPr lang="en-US" dirty="0"/>
              <a:t>commandments. </a:t>
            </a:r>
            <a:r>
              <a:rPr lang="en-US" b="1" baseline="30000" dirty="0"/>
              <a:t>16 </a:t>
            </a:r>
            <a:r>
              <a:rPr lang="en-US" dirty="0"/>
              <a:t>And I will ask the Father, and </a:t>
            </a:r>
            <a:r>
              <a:rPr lang="en-US" dirty="0" smtClean="0"/>
              <a:t>He </a:t>
            </a:r>
            <a:r>
              <a:rPr lang="en-US" dirty="0"/>
              <a:t>will give you another </a:t>
            </a:r>
            <a:r>
              <a:rPr lang="en-US" dirty="0" smtClean="0"/>
              <a:t>Helper,</a:t>
            </a:r>
            <a:r>
              <a:rPr lang="en-US" dirty="0"/>
              <a:t> to be with you forever,</a:t>
            </a:r>
            <a:r>
              <a:rPr lang="en-US" b="1" baseline="30000" dirty="0"/>
              <a:t>17 </a:t>
            </a:r>
            <a:r>
              <a:rPr lang="en-US" dirty="0"/>
              <a:t>even the Spirit of truth, whom the world cannot receive, because it neither sees </a:t>
            </a:r>
            <a:r>
              <a:rPr lang="en-US" dirty="0" smtClean="0"/>
              <a:t>Him </a:t>
            </a:r>
            <a:r>
              <a:rPr lang="en-US" dirty="0"/>
              <a:t>nor knows </a:t>
            </a:r>
            <a:r>
              <a:rPr lang="en-US" dirty="0" smtClean="0"/>
              <a:t>Him</a:t>
            </a:r>
            <a:r>
              <a:rPr lang="en-US" dirty="0"/>
              <a:t>. You know </a:t>
            </a:r>
            <a:r>
              <a:rPr lang="en-US" dirty="0" smtClean="0"/>
              <a:t>Him</a:t>
            </a:r>
            <a:r>
              <a:rPr lang="en-US" dirty="0"/>
              <a:t>, for </a:t>
            </a:r>
            <a:r>
              <a:rPr lang="en-US" dirty="0" smtClean="0"/>
              <a:t>He </a:t>
            </a:r>
            <a:r>
              <a:rPr lang="en-US" dirty="0"/>
              <a:t>dwells with you and will </a:t>
            </a:r>
            <a:r>
              <a:rPr lang="en-US" dirty="0" smtClean="0"/>
              <a:t>be</a:t>
            </a:r>
            <a:r>
              <a:rPr lang="en-US" dirty="0"/>
              <a:t> in you</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Person of the Holy Spirit</a:t>
            </a:r>
            <a:endParaRPr lang="en-US" dirty="0"/>
          </a:p>
        </p:txBody>
      </p:sp>
      <p:sp>
        <p:nvSpPr>
          <p:cNvPr id="3" name="Content Placeholder 2"/>
          <p:cNvSpPr>
            <a:spLocks noGrp="1"/>
          </p:cNvSpPr>
          <p:nvPr>
            <p:ph idx="1"/>
          </p:nvPr>
        </p:nvSpPr>
        <p:spPr>
          <a:xfrm>
            <a:off x="457200" y="1600200"/>
            <a:ext cx="8229600" cy="5257800"/>
          </a:xfrm>
        </p:spPr>
        <p:txBody>
          <a:bodyPr>
            <a:normAutofit fontScale="92500" lnSpcReduction="10000"/>
          </a:bodyPr>
          <a:lstStyle/>
          <a:p>
            <a:pPr marL="514350" indent="-514350">
              <a:buAutoNum type="arabicPeriod"/>
            </a:pPr>
            <a:r>
              <a:rPr lang="en-US" sz="3500" b="1" dirty="0" smtClean="0"/>
              <a:t>He is not an abstract influence</a:t>
            </a:r>
          </a:p>
          <a:p>
            <a:pPr marL="514350" indent="-514350">
              <a:buAutoNum type="arabicPeriod"/>
            </a:pPr>
            <a:r>
              <a:rPr lang="en-US" sz="3500" b="1" dirty="0" smtClean="0"/>
              <a:t>The Holy Spirit is a </a:t>
            </a:r>
            <a:r>
              <a:rPr lang="en-US" sz="3500" b="1" dirty="0" smtClean="0">
                <a:solidFill>
                  <a:srgbClr val="FFFF00"/>
                </a:solidFill>
              </a:rPr>
              <a:t>person</a:t>
            </a:r>
          </a:p>
          <a:p>
            <a:pPr marL="514350" indent="-514350">
              <a:buAutoNum type="arabicPeriod"/>
            </a:pPr>
            <a:endParaRPr lang="en-US" dirty="0" smtClean="0"/>
          </a:p>
          <a:p>
            <a:pPr marL="514350" indent="-514350">
              <a:buNone/>
            </a:pPr>
            <a:r>
              <a:rPr lang="en-US" dirty="0"/>
              <a:t> </a:t>
            </a:r>
            <a:r>
              <a:rPr lang="en-US" dirty="0" smtClean="0"/>
              <a:t>     John 14:16-17</a:t>
            </a:r>
            <a:endParaRPr lang="en-US" b="1" baseline="30000" dirty="0"/>
          </a:p>
          <a:p>
            <a:pPr marL="514350" indent="-514350">
              <a:buNone/>
            </a:pPr>
            <a:r>
              <a:rPr lang="en-US" dirty="0"/>
              <a:t> </a:t>
            </a:r>
            <a:r>
              <a:rPr lang="en-US" dirty="0" smtClean="0"/>
              <a:t>    “</a:t>
            </a:r>
            <a:r>
              <a:rPr lang="en-US" b="1" baseline="30000" dirty="0" smtClean="0"/>
              <a:t>16</a:t>
            </a:r>
            <a:r>
              <a:rPr lang="en-US" b="1" baseline="30000" dirty="0"/>
              <a:t> </a:t>
            </a:r>
            <a:r>
              <a:rPr lang="en-US" dirty="0"/>
              <a:t>And I will ask the Father, and </a:t>
            </a:r>
            <a:r>
              <a:rPr lang="en-US" dirty="0" smtClean="0"/>
              <a:t>He </a:t>
            </a:r>
            <a:r>
              <a:rPr lang="en-US" dirty="0"/>
              <a:t>will give you another </a:t>
            </a:r>
            <a:r>
              <a:rPr lang="en-US" dirty="0" smtClean="0"/>
              <a:t>Helper,</a:t>
            </a:r>
            <a:r>
              <a:rPr lang="en-US" dirty="0"/>
              <a:t> to be with you forever,</a:t>
            </a:r>
            <a:r>
              <a:rPr lang="en-US" b="1" baseline="30000" dirty="0"/>
              <a:t>17 </a:t>
            </a:r>
            <a:r>
              <a:rPr lang="en-US" dirty="0"/>
              <a:t>even the Spirit of truth, whom the world cannot receive, because it neither sees </a:t>
            </a:r>
            <a:r>
              <a:rPr lang="en-US" dirty="0" smtClean="0"/>
              <a:t>Him </a:t>
            </a:r>
            <a:r>
              <a:rPr lang="en-US" dirty="0"/>
              <a:t>nor knows </a:t>
            </a:r>
            <a:r>
              <a:rPr lang="en-US" dirty="0" smtClean="0"/>
              <a:t>Him</a:t>
            </a:r>
            <a:r>
              <a:rPr lang="en-US" dirty="0"/>
              <a:t>. You know </a:t>
            </a:r>
            <a:r>
              <a:rPr lang="en-US" dirty="0" smtClean="0"/>
              <a:t>Him</a:t>
            </a:r>
            <a:r>
              <a:rPr lang="en-US" dirty="0"/>
              <a:t>, for </a:t>
            </a:r>
            <a:r>
              <a:rPr lang="en-US" dirty="0" smtClean="0"/>
              <a:t>He </a:t>
            </a:r>
            <a:r>
              <a:rPr lang="en-US" dirty="0"/>
              <a:t>dwells with you and will </a:t>
            </a:r>
            <a:r>
              <a:rPr lang="en-US" dirty="0" smtClean="0"/>
              <a:t>be</a:t>
            </a:r>
            <a:r>
              <a:rPr lang="en-US" dirty="0"/>
              <a:t> in you</a:t>
            </a:r>
            <a:r>
              <a:rPr lang="en-US" dirty="0" smtClean="0"/>
              <a:t>.”</a:t>
            </a:r>
          </a:p>
          <a:p>
            <a:pPr marL="514350" indent="-514350">
              <a:buNone/>
            </a:pPr>
            <a:r>
              <a:rPr lang="en-US" dirty="0"/>
              <a:t> </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en-US" dirty="0" smtClean="0"/>
              <a:t>2.  </a:t>
            </a:r>
            <a:r>
              <a:rPr lang="en-US" u="sng" dirty="0" smtClean="0"/>
              <a:t>The Holy Spirit is a Person</a:t>
            </a:r>
            <a:r>
              <a:rPr lang="en-US" dirty="0" smtClean="0"/>
              <a:t/>
            </a:r>
            <a:br>
              <a:rPr lang="en-US" dirty="0" smtClean="0"/>
            </a:br>
            <a:r>
              <a:rPr lang="en-US" sz="3300" dirty="0" smtClean="0"/>
              <a:t>There are </a:t>
            </a:r>
            <a:r>
              <a:rPr lang="en-US" sz="3300" dirty="0" smtClean="0">
                <a:solidFill>
                  <a:srgbClr val="FFFF00"/>
                </a:solidFill>
              </a:rPr>
              <a:t>3 things </a:t>
            </a:r>
            <a:r>
              <a:rPr lang="en-US" sz="3300" dirty="0" smtClean="0"/>
              <a:t>that are necessary for the Holy Spirit to have a </a:t>
            </a:r>
            <a:r>
              <a:rPr lang="en-US" sz="3300" dirty="0" smtClean="0">
                <a:solidFill>
                  <a:srgbClr val="FFFF00"/>
                </a:solidFill>
              </a:rPr>
              <a:t>personality</a:t>
            </a:r>
            <a:endParaRPr lang="en-US" sz="3300" dirty="0">
              <a:solidFill>
                <a:srgbClr val="FFFF00"/>
              </a:solidFill>
            </a:endParaRPr>
          </a:p>
        </p:txBody>
      </p:sp>
      <p:sp>
        <p:nvSpPr>
          <p:cNvPr id="3" name="Content Placeholder 2"/>
          <p:cNvSpPr>
            <a:spLocks noGrp="1"/>
          </p:cNvSpPr>
          <p:nvPr>
            <p:ph idx="1"/>
          </p:nvPr>
        </p:nvSpPr>
        <p:spPr>
          <a:xfrm>
            <a:off x="457200" y="2133600"/>
            <a:ext cx="8229600" cy="4525963"/>
          </a:xfrm>
        </p:spPr>
        <p:txBody>
          <a:bodyPr/>
          <a:lstStyle/>
          <a:p>
            <a:r>
              <a:rPr lang="en-US" b="1" dirty="0" smtClean="0"/>
              <a:t>He will need </a:t>
            </a:r>
            <a:r>
              <a:rPr lang="en-US" b="1" dirty="0" smtClean="0">
                <a:solidFill>
                  <a:srgbClr val="FFFF00"/>
                </a:solidFill>
              </a:rPr>
              <a:t>intelligence</a:t>
            </a:r>
          </a:p>
          <a:p>
            <a:pPr>
              <a:buNone/>
            </a:pPr>
            <a:r>
              <a:rPr lang="en-US" dirty="0"/>
              <a:t>	</a:t>
            </a:r>
            <a:r>
              <a:rPr lang="en-US" sz="3000" dirty="0" smtClean="0"/>
              <a:t>1 Corinthians 2:9-10</a:t>
            </a:r>
          </a:p>
          <a:p>
            <a:pPr>
              <a:buNone/>
            </a:pPr>
            <a:r>
              <a:rPr lang="en-US" sz="3000" dirty="0" smtClean="0"/>
              <a:t>    </a:t>
            </a:r>
            <a:r>
              <a:rPr lang="en-US" sz="2800" b="1" baseline="30000" dirty="0"/>
              <a:t>9 </a:t>
            </a:r>
            <a:r>
              <a:rPr lang="en-US" sz="2800" dirty="0"/>
              <a:t>But, as it is written,</a:t>
            </a:r>
          </a:p>
          <a:p>
            <a:pPr>
              <a:buNone/>
            </a:pPr>
            <a:r>
              <a:rPr lang="en-US" sz="2800" dirty="0" smtClean="0"/>
              <a:t>      “</a:t>
            </a:r>
            <a:r>
              <a:rPr lang="en-US" sz="2800" dirty="0"/>
              <a:t>What no eye has seen, nor ear heard,</a:t>
            </a:r>
            <a:br>
              <a:rPr lang="en-US" sz="2800" dirty="0"/>
            </a:br>
            <a:r>
              <a:rPr lang="en-US" sz="2800" dirty="0"/>
              <a:t>    nor the heart of man imagined,</a:t>
            </a:r>
            <a:br>
              <a:rPr lang="en-US" sz="2800" dirty="0"/>
            </a:br>
            <a:r>
              <a:rPr lang="en-US" sz="2800" dirty="0"/>
              <a:t>what God has prepared for those who love </a:t>
            </a:r>
            <a:r>
              <a:rPr lang="en-US" sz="2800" dirty="0" smtClean="0"/>
              <a:t>Him</a:t>
            </a:r>
            <a:r>
              <a:rPr lang="en-US" sz="2800" dirty="0"/>
              <a:t>”—</a:t>
            </a:r>
          </a:p>
          <a:p>
            <a:pPr>
              <a:buNone/>
            </a:pPr>
            <a:r>
              <a:rPr lang="en-US" sz="2800" b="1" baseline="30000" dirty="0" smtClean="0"/>
              <a:t>       10</a:t>
            </a:r>
            <a:r>
              <a:rPr lang="en-US" sz="2800" b="1" baseline="30000" dirty="0"/>
              <a:t> </a:t>
            </a:r>
            <a:r>
              <a:rPr lang="en-US" sz="2800" dirty="0"/>
              <a:t>these things God has revealed to us through the Spirit. For the Spirit searches everything, even the depths of God.</a:t>
            </a:r>
          </a:p>
          <a:p>
            <a:pPr>
              <a:buNone/>
            </a:pPr>
            <a:endParaRPr 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a:t>
            </a:r>
            <a:r>
              <a:rPr lang="en-US" u="sng" dirty="0" smtClean="0"/>
              <a:t>The Holy Spirit is a Person</a:t>
            </a:r>
            <a:r>
              <a:rPr lang="en-US" dirty="0" smtClean="0"/>
              <a:t/>
            </a:r>
            <a:br>
              <a:rPr lang="en-US" dirty="0" smtClean="0"/>
            </a:br>
            <a:r>
              <a:rPr lang="en-US" sz="3300" dirty="0" smtClean="0"/>
              <a:t>There are </a:t>
            </a:r>
            <a:r>
              <a:rPr lang="en-US" sz="3300" dirty="0" smtClean="0">
                <a:solidFill>
                  <a:srgbClr val="FFFF00"/>
                </a:solidFill>
              </a:rPr>
              <a:t>3 things </a:t>
            </a:r>
            <a:r>
              <a:rPr lang="en-US" sz="3300" dirty="0" smtClean="0"/>
              <a:t>that are necessary for the Holy Spirit to have a </a:t>
            </a:r>
            <a:r>
              <a:rPr lang="en-US" sz="3300" dirty="0" smtClean="0">
                <a:solidFill>
                  <a:srgbClr val="FFFF00"/>
                </a:solidFill>
              </a:rPr>
              <a:t>personality</a:t>
            </a:r>
            <a:endParaRPr lang="en-US" sz="3300" dirty="0">
              <a:solidFill>
                <a:srgbClr val="FFFF00"/>
              </a:solidFill>
            </a:endParaRPr>
          </a:p>
        </p:txBody>
      </p:sp>
      <p:sp>
        <p:nvSpPr>
          <p:cNvPr id="3" name="Content Placeholder 2"/>
          <p:cNvSpPr>
            <a:spLocks noGrp="1"/>
          </p:cNvSpPr>
          <p:nvPr>
            <p:ph idx="1"/>
          </p:nvPr>
        </p:nvSpPr>
        <p:spPr>
          <a:xfrm>
            <a:off x="457200" y="1752600"/>
            <a:ext cx="8458200" cy="5105400"/>
          </a:xfrm>
        </p:spPr>
        <p:txBody>
          <a:bodyPr>
            <a:normAutofit fontScale="77500" lnSpcReduction="20000"/>
          </a:bodyPr>
          <a:lstStyle/>
          <a:p>
            <a:r>
              <a:rPr lang="en-US" sz="4300" b="1" dirty="0" smtClean="0"/>
              <a:t>He will need </a:t>
            </a:r>
            <a:r>
              <a:rPr lang="en-US" sz="4300" b="1" dirty="0" smtClean="0">
                <a:solidFill>
                  <a:srgbClr val="FFFF00"/>
                </a:solidFill>
              </a:rPr>
              <a:t>intelligence</a:t>
            </a:r>
          </a:p>
          <a:p>
            <a:pPr>
              <a:buNone/>
            </a:pPr>
            <a:r>
              <a:rPr lang="en-US" dirty="0" smtClean="0"/>
              <a:t>    </a:t>
            </a:r>
            <a:r>
              <a:rPr lang="en-US" sz="3000" dirty="0" smtClean="0"/>
              <a:t>1 Peter 1:8-12</a:t>
            </a:r>
          </a:p>
          <a:p>
            <a:pPr>
              <a:buNone/>
            </a:pPr>
            <a:r>
              <a:rPr lang="en-US" sz="3000" dirty="0"/>
              <a:t> </a:t>
            </a:r>
            <a:r>
              <a:rPr lang="en-US" sz="3000" dirty="0" smtClean="0"/>
              <a:t>   “</a:t>
            </a:r>
            <a:r>
              <a:rPr lang="en-US" b="1" baseline="30000" dirty="0" smtClean="0"/>
              <a:t>8</a:t>
            </a:r>
            <a:r>
              <a:rPr lang="en-US" b="1" baseline="30000" dirty="0"/>
              <a:t> </a:t>
            </a:r>
            <a:r>
              <a:rPr lang="en-US" dirty="0"/>
              <a:t>Though you have not seen </a:t>
            </a:r>
            <a:r>
              <a:rPr lang="en-US" dirty="0" smtClean="0"/>
              <a:t>Him</a:t>
            </a:r>
            <a:r>
              <a:rPr lang="en-US" dirty="0"/>
              <a:t>, you love </a:t>
            </a:r>
            <a:r>
              <a:rPr lang="en-US" dirty="0" smtClean="0"/>
              <a:t>Him</a:t>
            </a:r>
            <a:r>
              <a:rPr lang="en-US" dirty="0"/>
              <a:t>. Though you do not now see </a:t>
            </a:r>
            <a:r>
              <a:rPr lang="en-US" dirty="0" smtClean="0"/>
              <a:t>Him</a:t>
            </a:r>
            <a:r>
              <a:rPr lang="en-US" dirty="0"/>
              <a:t>, you believe in </a:t>
            </a:r>
            <a:r>
              <a:rPr lang="en-US" dirty="0" smtClean="0"/>
              <a:t>Him </a:t>
            </a:r>
            <a:r>
              <a:rPr lang="en-US" dirty="0"/>
              <a:t>and rejoice with joy that is inexpressible and filled with glory, </a:t>
            </a:r>
            <a:r>
              <a:rPr lang="en-US" b="1" baseline="30000" dirty="0"/>
              <a:t>9 </a:t>
            </a:r>
            <a:r>
              <a:rPr lang="en-US" dirty="0"/>
              <a:t>obtaining the outcome of your faith, the salvation of your </a:t>
            </a:r>
            <a:r>
              <a:rPr lang="en-US" dirty="0" smtClean="0"/>
              <a:t>souls. </a:t>
            </a:r>
            <a:r>
              <a:rPr lang="en-US" b="1" baseline="30000" dirty="0" smtClean="0"/>
              <a:t>10</a:t>
            </a:r>
            <a:r>
              <a:rPr lang="en-US" b="1" baseline="30000" dirty="0"/>
              <a:t> </a:t>
            </a:r>
            <a:r>
              <a:rPr lang="en-US" dirty="0"/>
              <a:t>Concerning this salvation, the prophets who prophesied about the grace that was to be yours searched and inquired carefully, </a:t>
            </a:r>
            <a:r>
              <a:rPr lang="en-US" b="1" baseline="30000" dirty="0"/>
              <a:t>11 </a:t>
            </a:r>
            <a:r>
              <a:rPr lang="en-US" dirty="0"/>
              <a:t>inquiring what person or </a:t>
            </a:r>
            <a:r>
              <a:rPr lang="en-US" dirty="0" smtClean="0"/>
              <a:t>time the </a:t>
            </a:r>
            <a:r>
              <a:rPr lang="en-US" dirty="0"/>
              <a:t>Spirit of Christ in them was indicating when </a:t>
            </a:r>
            <a:r>
              <a:rPr lang="en-US" dirty="0" smtClean="0"/>
              <a:t>He </a:t>
            </a:r>
            <a:r>
              <a:rPr lang="en-US" dirty="0"/>
              <a:t>predicted the sufferings of Christ and the subsequent glories. </a:t>
            </a:r>
            <a:r>
              <a:rPr lang="en-US" b="1" baseline="30000" dirty="0"/>
              <a:t>12 </a:t>
            </a:r>
            <a:r>
              <a:rPr lang="en-US" dirty="0"/>
              <a:t>It was revealed to them that they were serving not themselves but you, in the things that have now been announced to you through those who preached the good news to you by the Holy Spirit sent from heaven, things into which angels long to look</a:t>
            </a:r>
            <a:r>
              <a:rPr lang="en-US" dirty="0" smtClean="0"/>
              <a:t>.”</a:t>
            </a:r>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a:t>
            </a:r>
            <a:r>
              <a:rPr lang="en-US" u="sng" dirty="0" smtClean="0"/>
              <a:t>The Holy Spirit is a Person</a:t>
            </a:r>
            <a:r>
              <a:rPr lang="en-US" dirty="0" smtClean="0"/>
              <a:t/>
            </a:r>
            <a:br>
              <a:rPr lang="en-US" dirty="0" smtClean="0"/>
            </a:br>
            <a:r>
              <a:rPr lang="en-US" sz="3300" dirty="0" smtClean="0"/>
              <a:t>There are </a:t>
            </a:r>
            <a:r>
              <a:rPr lang="en-US" sz="3300" dirty="0" smtClean="0">
                <a:solidFill>
                  <a:srgbClr val="FFFF00"/>
                </a:solidFill>
              </a:rPr>
              <a:t>3 things </a:t>
            </a:r>
            <a:r>
              <a:rPr lang="en-US" sz="3300" dirty="0" smtClean="0"/>
              <a:t>that are necessary for the Holy Spirit to have a </a:t>
            </a:r>
            <a:r>
              <a:rPr lang="en-US" sz="3300" dirty="0" smtClean="0">
                <a:solidFill>
                  <a:srgbClr val="FFFF00"/>
                </a:solidFill>
              </a:rPr>
              <a:t>personality</a:t>
            </a:r>
            <a:endParaRPr lang="en-US" sz="3300" dirty="0">
              <a:solidFill>
                <a:srgbClr val="FFFF00"/>
              </a:solidFill>
            </a:endParaRPr>
          </a:p>
        </p:txBody>
      </p:sp>
      <p:sp>
        <p:nvSpPr>
          <p:cNvPr id="3" name="Content Placeholder 2"/>
          <p:cNvSpPr>
            <a:spLocks noGrp="1"/>
          </p:cNvSpPr>
          <p:nvPr>
            <p:ph idx="1"/>
          </p:nvPr>
        </p:nvSpPr>
        <p:spPr>
          <a:xfrm>
            <a:off x="457200" y="2057400"/>
            <a:ext cx="8229600" cy="4525963"/>
          </a:xfrm>
        </p:spPr>
        <p:txBody>
          <a:bodyPr>
            <a:normAutofit fontScale="92500" lnSpcReduction="10000"/>
          </a:bodyPr>
          <a:lstStyle/>
          <a:p>
            <a:r>
              <a:rPr lang="en-US" b="1" dirty="0" smtClean="0"/>
              <a:t>He will need </a:t>
            </a:r>
            <a:r>
              <a:rPr lang="en-US" b="1" dirty="0" smtClean="0">
                <a:solidFill>
                  <a:srgbClr val="FFFF00"/>
                </a:solidFill>
              </a:rPr>
              <a:t>intelligence</a:t>
            </a:r>
          </a:p>
          <a:p>
            <a:pPr>
              <a:buNone/>
            </a:pPr>
            <a:r>
              <a:rPr lang="en-US" b="1" dirty="0"/>
              <a:t> </a:t>
            </a:r>
            <a:r>
              <a:rPr lang="en-US" b="1" dirty="0" smtClean="0"/>
              <a:t>   </a:t>
            </a:r>
            <a:r>
              <a:rPr lang="en-US" dirty="0" smtClean="0"/>
              <a:t>John 16:12-14</a:t>
            </a:r>
          </a:p>
          <a:p>
            <a:pPr>
              <a:buNone/>
            </a:pPr>
            <a:r>
              <a:rPr lang="en-US" dirty="0"/>
              <a:t> </a:t>
            </a:r>
            <a:r>
              <a:rPr lang="en-US" dirty="0" smtClean="0"/>
              <a:t>   </a:t>
            </a:r>
            <a:r>
              <a:rPr lang="en-US" b="1" baseline="30000" dirty="0"/>
              <a:t>12 </a:t>
            </a:r>
            <a:r>
              <a:rPr lang="en-US" dirty="0"/>
              <a:t>“I still have many things to say to you, but you cannot bear them now.</a:t>
            </a:r>
            <a:r>
              <a:rPr lang="en-US" b="1" baseline="30000" dirty="0"/>
              <a:t>13 </a:t>
            </a:r>
            <a:r>
              <a:rPr lang="en-US" dirty="0"/>
              <a:t>When the Spirit of truth comes, </a:t>
            </a:r>
            <a:r>
              <a:rPr lang="en-US" dirty="0" smtClean="0"/>
              <a:t>He </a:t>
            </a:r>
            <a:r>
              <a:rPr lang="en-US" dirty="0"/>
              <a:t>will guide you into all the truth, for </a:t>
            </a:r>
            <a:r>
              <a:rPr lang="en-US" dirty="0" smtClean="0"/>
              <a:t>He </a:t>
            </a:r>
            <a:r>
              <a:rPr lang="en-US" dirty="0"/>
              <a:t>will not speak on </a:t>
            </a:r>
            <a:r>
              <a:rPr lang="en-US" dirty="0" smtClean="0"/>
              <a:t>His </a:t>
            </a:r>
            <a:r>
              <a:rPr lang="en-US" dirty="0"/>
              <a:t>own authority, but whatever </a:t>
            </a:r>
            <a:r>
              <a:rPr lang="en-US" dirty="0" smtClean="0"/>
              <a:t>He </a:t>
            </a:r>
            <a:r>
              <a:rPr lang="en-US" dirty="0"/>
              <a:t>hears </a:t>
            </a:r>
            <a:r>
              <a:rPr lang="en-US" dirty="0" smtClean="0"/>
              <a:t>He </a:t>
            </a:r>
            <a:r>
              <a:rPr lang="en-US" dirty="0"/>
              <a:t>will speak, and </a:t>
            </a:r>
            <a:r>
              <a:rPr lang="en-US" dirty="0" smtClean="0"/>
              <a:t>He </a:t>
            </a:r>
            <a:r>
              <a:rPr lang="en-US" dirty="0"/>
              <a:t>will declare to you the things that are to come. </a:t>
            </a:r>
            <a:r>
              <a:rPr lang="en-US" b="1" baseline="30000" dirty="0"/>
              <a:t>14 </a:t>
            </a:r>
            <a:r>
              <a:rPr lang="en-US" dirty="0"/>
              <a:t>He will glorify </a:t>
            </a:r>
            <a:r>
              <a:rPr lang="en-US" dirty="0" smtClean="0"/>
              <a:t>Me</a:t>
            </a:r>
            <a:r>
              <a:rPr lang="en-US" dirty="0"/>
              <a:t>, for </a:t>
            </a:r>
            <a:r>
              <a:rPr lang="en-US" dirty="0" smtClean="0"/>
              <a:t>He </a:t>
            </a:r>
            <a:r>
              <a:rPr lang="en-US" dirty="0"/>
              <a:t>will take what is </a:t>
            </a:r>
            <a:r>
              <a:rPr lang="en-US" dirty="0" smtClean="0"/>
              <a:t>Mine </a:t>
            </a:r>
            <a:r>
              <a:rPr lang="en-US" dirty="0"/>
              <a:t>and declare it to you</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a:t>
            </a:r>
            <a:r>
              <a:rPr lang="en-US" u="sng" dirty="0" smtClean="0"/>
              <a:t>The Holy Spirit is a Person</a:t>
            </a:r>
            <a:r>
              <a:rPr lang="en-US" dirty="0" smtClean="0"/>
              <a:t/>
            </a:r>
            <a:br>
              <a:rPr lang="en-US" dirty="0" smtClean="0"/>
            </a:br>
            <a:r>
              <a:rPr lang="en-US" sz="3300" dirty="0" smtClean="0"/>
              <a:t>There are </a:t>
            </a:r>
            <a:r>
              <a:rPr lang="en-US" sz="3300" dirty="0" smtClean="0">
                <a:solidFill>
                  <a:srgbClr val="FFFF00"/>
                </a:solidFill>
              </a:rPr>
              <a:t>3 things </a:t>
            </a:r>
            <a:r>
              <a:rPr lang="en-US" sz="3300" dirty="0" smtClean="0"/>
              <a:t>that are necessary for the Holy Spirit to have a </a:t>
            </a:r>
            <a:r>
              <a:rPr lang="en-US" sz="3300" dirty="0" smtClean="0">
                <a:solidFill>
                  <a:srgbClr val="FFFF00"/>
                </a:solidFill>
              </a:rPr>
              <a:t>personality</a:t>
            </a:r>
            <a:endParaRPr lang="en-US" sz="3300" dirty="0">
              <a:solidFill>
                <a:srgbClr val="FFFF00"/>
              </a:solidFill>
            </a:endParaRPr>
          </a:p>
        </p:txBody>
      </p:sp>
      <p:sp>
        <p:nvSpPr>
          <p:cNvPr id="3" name="Content Placeholder 2"/>
          <p:cNvSpPr>
            <a:spLocks noGrp="1"/>
          </p:cNvSpPr>
          <p:nvPr>
            <p:ph idx="1"/>
          </p:nvPr>
        </p:nvSpPr>
        <p:spPr>
          <a:xfrm>
            <a:off x="457200" y="2057400"/>
            <a:ext cx="8229600" cy="4525963"/>
          </a:xfrm>
        </p:spPr>
        <p:txBody>
          <a:bodyPr/>
          <a:lstStyle/>
          <a:p>
            <a:r>
              <a:rPr lang="en-US" b="1" dirty="0" smtClean="0"/>
              <a:t>He will need </a:t>
            </a:r>
            <a:r>
              <a:rPr lang="en-US" b="1" dirty="0" smtClean="0">
                <a:solidFill>
                  <a:srgbClr val="FFFF00"/>
                </a:solidFill>
              </a:rPr>
              <a:t>intelligence</a:t>
            </a:r>
          </a:p>
          <a:p>
            <a:pPr>
              <a:buNone/>
            </a:pPr>
            <a:r>
              <a:rPr lang="en-US" dirty="0"/>
              <a:t> </a:t>
            </a:r>
            <a:r>
              <a:rPr lang="en-US" dirty="0" smtClean="0"/>
              <a:t>   1 Corinthians 2:13</a:t>
            </a:r>
          </a:p>
          <a:p>
            <a:pPr>
              <a:buNone/>
            </a:pPr>
            <a:r>
              <a:rPr lang="en-US" dirty="0"/>
              <a:t> </a:t>
            </a:r>
            <a:r>
              <a:rPr lang="en-US" dirty="0" smtClean="0"/>
              <a:t>   “</a:t>
            </a:r>
            <a:r>
              <a:rPr lang="en-US" sz="3000" b="1" baseline="30000" dirty="0" smtClean="0"/>
              <a:t>13</a:t>
            </a:r>
            <a:r>
              <a:rPr lang="en-US" sz="3000" b="1" baseline="30000" dirty="0"/>
              <a:t> </a:t>
            </a:r>
            <a:r>
              <a:rPr lang="en-US" sz="3000" dirty="0"/>
              <a:t>And we impart this in words not taught by human wisdom but taught by the Spirit, interpreting spiritual truths to those who are spiritual</a:t>
            </a:r>
            <a:r>
              <a:rPr lang="en-US" sz="3000" dirty="0" smtClean="0"/>
              <a:t>.”</a:t>
            </a:r>
          </a:p>
          <a:p>
            <a:pPr>
              <a:buNone/>
            </a:pPr>
            <a:endParaRPr lang="en-US" sz="3000" dirty="0"/>
          </a:p>
          <a:p>
            <a:pPr>
              <a:buNone/>
            </a:pPr>
            <a:r>
              <a:rPr lang="en-US" sz="3000" dirty="0" smtClean="0"/>
              <a:t>    </a:t>
            </a:r>
            <a:r>
              <a:rPr lang="en-US" sz="3000" b="1" dirty="0" smtClean="0"/>
              <a:t>The Holy Spirit has </a:t>
            </a:r>
            <a:r>
              <a:rPr lang="en-US" sz="3000" b="1" dirty="0" smtClean="0">
                <a:solidFill>
                  <a:srgbClr val="FFFF00"/>
                </a:solidFill>
              </a:rPr>
              <a:t>intelligence</a:t>
            </a:r>
            <a:endParaRPr lang="en-US" sz="3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a:t>
            </a:r>
            <a:r>
              <a:rPr lang="en-US" u="sng" dirty="0" smtClean="0"/>
              <a:t>The Holy Spirit is a Person</a:t>
            </a:r>
            <a:r>
              <a:rPr lang="en-US" dirty="0" smtClean="0"/>
              <a:t/>
            </a:r>
            <a:br>
              <a:rPr lang="en-US" dirty="0" smtClean="0"/>
            </a:br>
            <a:r>
              <a:rPr lang="en-US" sz="3300" dirty="0" smtClean="0"/>
              <a:t>There are </a:t>
            </a:r>
            <a:r>
              <a:rPr lang="en-US" sz="3300" dirty="0" smtClean="0">
                <a:solidFill>
                  <a:srgbClr val="FFFF00"/>
                </a:solidFill>
              </a:rPr>
              <a:t>3 things </a:t>
            </a:r>
            <a:r>
              <a:rPr lang="en-US" sz="3300" dirty="0" smtClean="0"/>
              <a:t>that are necessary for the Holy Spirit to have a </a:t>
            </a:r>
            <a:r>
              <a:rPr lang="en-US" sz="3300" dirty="0" smtClean="0">
                <a:solidFill>
                  <a:srgbClr val="FFFF00"/>
                </a:solidFill>
              </a:rPr>
              <a:t>personality</a:t>
            </a:r>
            <a:endParaRPr lang="en-US" sz="3300" dirty="0">
              <a:solidFill>
                <a:srgbClr val="FFFF00"/>
              </a:solidFill>
            </a:endParaRPr>
          </a:p>
        </p:txBody>
      </p:sp>
      <p:sp>
        <p:nvSpPr>
          <p:cNvPr id="3" name="Content Placeholder 2"/>
          <p:cNvSpPr>
            <a:spLocks noGrp="1"/>
          </p:cNvSpPr>
          <p:nvPr>
            <p:ph idx="1"/>
          </p:nvPr>
        </p:nvSpPr>
        <p:spPr>
          <a:xfrm>
            <a:off x="457200" y="2057400"/>
            <a:ext cx="8229600" cy="4525963"/>
          </a:xfrm>
        </p:spPr>
        <p:txBody>
          <a:bodyPr/>
          <a:lstStyle/>
          <a:p>
            <a:r>
              <a:rPr lang="en-US" b="1" dirty="0" smtClean="0"/>
              <a:t>He will need a </a:t>
            </a:r>
            <a:r>
              <a:rPr lang="en-US" b="1" dirty="0" smtClean="0">
                <a:solidFill>
                  <a:srgbClr val="FFFF00"/>
                </a:solidFill>
              </a:rPr>
              <a:t>will</a:t>
            </a:r>
          </a:p>
          <a:p>
            <a:pPr>
              <a:buNone/>
            </a:pPr>
            <a:r>
              <a:rPr lang="en-US" b="1" dirty="0">
                <a:solidFill>
                  <a:srgbClr val="FFFF00"/>
                </a:solidFill>
              </a:rPr>
              <a:t> </a:t>
            </a:r>
            <a:r>
              <a:rPr lang="en-US" b="1" dirty="0" smtClean="0">
                <a:solidFill>
                  <a:srgbClr val="FFFF00"/>
                </a:solidFill>
              </a:rPr>
              <a:t>   </a:t>
            </a:r>
            <a:r>
              <a:rPr lang="en-US" sz="3000" dirty="0" smtClean="0"/>
              <a:t>1 Corinthians 12:11</a:t>
            </a:r>
          </a:p>
          <a:p>
            <a:pPr>
              <a:buNone/>
            </a:pPr>
            <a:r>
              <a:rPr lang="en-US" b="1" dirty="0"/>
              <a:t> </a:t>
            </a:r>
            <a:r>
              <a:rPr lang="en-US" b="1" dirty="0" smtClean="0"/>
              <a:t>   </a:t>
            </a:r>
            <a:r>
              <a:rPr lang="en-US" sz="3000" b="1" dirty="0" smtClean="0"/>
              <a:t>“</a:t>
            </a:r>
            <a:r>
              <a:rPr lang="en-US" sz="3000" b="1" baseline="30000" dirty="0" smtClean="0"/>
              <a:t>11</a:t>
            </a:r>
            <a:r>
              <a:rPr lang="en-US" sz="3000" b="1" baseline="30000" dirty="0"/>
              <a:t> </a:t>
            </a:r>
            <a:r>
              <a:rPr lang="en-US" sz="3000" dirty="0"/>
              <a:t>All these are empowered by one and the same Spirit, who apportions to each one individually as </a:t>
            </a:r>
            <a:r>
              <a:rPr lang="en-US" sz="3000" dirty="0" smtClean="0"/>
              <a:t>He </a:t>
            </a:r>
            <a:r>
              <a:rPr lang="en-US" sz="3000" dirty="0"/>
              <a:t>wills</a:t>
            </a:r>
            <a:r>
              <a:rPr lang="en-US" sz="3000" dirty="0" smtClean="0"/>
              <a:t>.”</a:t>
            </a:r>
            <a:endParaRPr lang="en-US" sz="3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a:t>
            </a:r>
            <a:r>
              <a:rPr lang="en-US" u="sng" dirty="0" smtClean="0"/>
              <a:t>The Holy Spirit is a Person</a:t>
            </a:r>
            <a:r>
              <a:rPr lang="en-US" dirty="0" smtClean="0"/>
              <a:t/>
            </a:r>
            <a:br>
              <a:rPr lang="en-US" dirty="0" smtClean="0"/>
            </a:br>
            <a:r>
              <a:rPr lang="en-US" sz="3300" dirty="0" smtClean="0"/>
              <a:t>There are </a:t>
            </a:r>
            <a:r>
              <a:rPr lang="en-US" sz="3300" dirty="0" smtClean="0">
                <a:solidFill>
                  <a:srgbClr val="FFFF00"/>
                </a:solidFill>
              </a:rPr>
              <a:t>3 things </a:t>
            </a:r>
            <a:r>
              <a:rPr lang="en-US" sz="3300" dirty="0" smtClean="0"/>
              <a:t>that are necessary for the Holy Spirit to have a </a:t>
            </a:r>
            <a:r>
              <a:rPr lang="en-US" sz="3300" dirty="0" smtClean="0">
                <a:solidFill>
                  <a:srgbClr val="FFFF00"/>
                </a:solidFill>
              </a:rPr>
              <a:t>personality</a:t>
            </a:r>
            <a:endParaRPr lang="en-US" sz="3300" dirty="0">
              <a:solidFill>
                <a:srgbClr val="FFFF00"/>
              </a:solidFill>
            </a:endParaRPr>
          </a:p>
        </p:txBody>
      </p:sp>
      <p:sp>
        <p:nvSpPr>
          <p:cNvPr id="3" name="Content Placeholder 2"/>
          <p:cNvSpPr>
            <a:spLocks noGrp="1"/>
          </p:cNvSpPr>
          <p:nvPr>
            <p:ph idx="1"/>
          </p:nvPr>
        </p:nvSpPr>
        <p:spPr>
          <a:xfrm>
            <a:off x="457200" y="1676400"/>
            <a:ext cx="8229600" cy="5410200"/>
          </a:xfrm>
        </p:spPr>
        <p:txBody>
          <a:bodyPr/>
          <a:lstStyle/>
          <a:p>
            <a:r>
              <a:rPr lang="en-US" b="1" dirty="0" smtClean="0"/>
              <a:t>He will need to display </a:t>
            </a:r>
            <a:r>
              <a:rPr lang="en-US" b="1" dirty="0" smtClean="0">
                <a:solidFill>
                  <a:srgbClr val="FFFF00"/>
                </a:solidFill>
              </a:rPr>
              <a:t>emotions</a:t>
            </a:r>
          </a:p>
          <a:p>
            <a:pPr>
              <a:buNone/>
            </a:pPr>
            <a:r>
              <a:rPr lang="en-US" b="1" dirty="0">
                <a:solidFill>
                  <a:srgbClr val="FFFF00"/>
                </a:solidFill>
              </a:rPr>
              <a:t> </a:t>
            </a:r>
            <a:r>
              <a:rPr lang="en-US" b="1" dirty="0" smtClean="0">
                <a:solidFill>
                  <a:srgbClr val="FFFF00"/>
                </a:solidFill>
              </a:rPr>
              <a:t>   </a:t>
            </a:r>
            <a:r>
              <a:rPr lang="en-US" sz="3000" dirty="0" smtClean="0"/>
              <a:t>Ephesians</a:t>
            </a:r>
            <a:r>
              <a:rPr lang="en-US" dirty="0" smtClean="0"/>
              <a:t> 4:30</a:t>
            </a:r>
          </a:p>
          <a:p>
            <a:pPr>
              <a:buNone/>
            </a:pPr>
            <a:r>
              <a:rPr lang="en-US" dirty="0"/>
              <a:t> </a:t>
            </a:r>
            <a:r>
              <a:rPr lang="en-US" dirty="0" smtClean="0"/>
              <a:t>  “ </a:t>
            </a:r>
            <a:r>
              <a:rPr lang="en-US" sz="3000" b="1" baseline="30000" dirty="0"/>
              <a:t>30 </a:t>
            </a:r>
            <a:r>
              <a:rPr lang="en-US" sz="3000" dirty="0"/>
              <a:t>And do not grieve the Holy Spirit of God, by whom you were sealed for the day of </a:t>
            </a:r>
            <a:r>
              <a:rPr lang="en-US" sz="3000" dirty="0" smtClean="0"/>
              <a:t>redemption.”</a:t>
            </a:r>
          </a:p>
          <a:p>
            <a:pPr>
              <a:buNone/>
            </a:pPr>
            <a:r>
              <a:rPr lang="en-US" sz="3000" dirty="0"/>
              <a:t> </a:t>
            </a:r>
            <a:r>
              <a:rPr lang="en-US" sz="3000" dirty="0" smtClean="0"/>
              <a:t>   </a:t>
            </a:r>
            <a:endParaRPr 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211</Words>
  <Application>Microsoft Office PowerPoint</Application>
  <PresentationFormat>On-screen Show (4:3)</PresentationFormat>
  <Paragraphs>61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The Person of the Holy Spirit</vt:lpstr>
      <vt:lpstr>The Person of the Holy Spirit</vt:lpstr>
      <vt:lpstr>2.  The Holy Spirit is a Person There are 3 things that are necessary for the Holy Spirit to have a personality</vt:lpstr>
      <vt:lpstr>2.  The Holy Spirit is a Person There are 3 things that are necessary for the Holy Spirit to have a personality</vt:lpstr>
      <vt:lpstr>2.  The Holy Spirit is a Person There are 3 things that are necessary for the Holy Spirit to have a personality</vt:lpstr>
      <vt:lpstr>2.  The Holy Spirit is a Person There are 3 things that are necessary for the Holy Spirit to have a personality</vt:lpstr>
      <vt:lpstr>2.  The Holy Spirit is a Person There are 3 things that are necessary for the Holy Spirit to have a personality</vt:lpstr>
      <vt:lpstr>2.  The Holy Spirit is a Person There are 3 things that are necessary for the Holy Spirit to have a personality</vt:lpstr>
      <vt:lpstr>2.  The Holy Spirit is a Person There are 3 things that are necessary for the Holy Spirit to have a personality</vt:lpstr>
      <vt:lpstr>2.  The Holy Spirit is a Person </vt:lpstr>
      <vt:lpstr>3.  We need the person of the Holy Spirit in our lives </vt:lpstr>
      <vt:lpstr>3.  We need the person of the Holy Spirit in our lives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3</cp:revision>
  <dcterms:created xsi:type="dcterms:W3CDTF">2019-05-16T07:52:08Z</dcterms:created>
  <dcterms:modified xsi:type="dcterms:W3CDTF">2019-05-16T09:13:58Z</dcterms:modified>
</cp:coreProperties>
</file>