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353" r:id="rId2"/>
    <p:sldId id="356" r:id="rId3"/>
    <p:sldId id="355" r:id="rId4"/>
    <p:sldId id="358" r:id="rId5"/>
    <p:sldId id="359" r:id="rId6"/>
    <p:sldId id="360" r:id="rId7"/>
    <p:sldId id="361" r:id="rId8"/>
    <p:sldId id="363" r:id="rId9"/>
    <p:sldId id="364"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FFD966"/>
    <a:srgbClr val="07111B"/>
    <a:srgbClr val="3B3838"/>
    <a:srgbClr val="173A59"/>
    <a:srgbClr val="1F4E79"/>
    <a:srgbClr val="7F6000"/>
    <a:srgbClr val="9966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537" autoAdjust="0"/>
    <p:restoredTop sz="94660"/>
  </p:normalViewPr>
  <p:slideViewPr>
    <p:cSldViewPr snapToGrid="0">
      <p:cViewPr varScale="1">
        <p:scale>
          <a:sx n="75" d="100"/>
          <a:sy n="75" d="100"/>
        </p:scale>
        <p:origin x="-168"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pPr/>
              <a:t>2019/04/20</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pPr/>
              <a:t>‹#›</a:t>
            </a:fld>
            <a:endParaRPr lang="en-ZA"/>
          </a:p>
        </p:txBody>
      </p:sp>
    </p:spTree>
    <p:extLst>
      <p:ext uri="{BB962C8B-B14F-4D97-AF65-F5344CB8AC3E}">
        <p14:creationId xmlns:p14="http://schemas.microsoft.com/office/powerpoint/2010/main" xmlns=""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2019/04/20</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xmlns=""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xmlns="" val="36619065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xmlns="" val="22110712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xmlns="" val="34998559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4</a:t>
            </a:fld>
            <a:endParaRPr lang="en-ZA"/>
          </a:p>
        </p:txBody>
      </p:sp>
    </p:spTree>
    <p:extLst>
      <p:ext uri="{BB962C8B-B14F-4D97-AF65-F5344CB8AC3E}">
        <p14:creationId xmlns:p14="http://schemas.microsoft.com/office/powerpoint/2010/main" xmlns="" val="2547000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xmlns="" val="38942767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xmlns="" val="453139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xmlns="" val="3587558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a:t>Next steps…</a:t>
            </a:r>
          </a:p>
        </p:txBody>
      </p:sp>
      <p:sp>
        <p:nvSpPr>
          <p:cNvPr id="4" name="Slide Number Placeholder 3"/>
          <p:cNvSpPr>
            <a:spLocks noGrp="1"/>
          </p:cNvSpPr>
          <p:nvPr>
            <p:ph type="sldNum" sz="quarter" idx="10"/>
          </p:nvPr>
        </p:nvSpPr>
        <p:spPr/>
        <p:txBody>
          <a:bodyPr/>
          <a:lstStyle/>
          <a:p>
            <a:fld id="{6A0A3DED-163C-4C03-8A41-F80946373189}" type="slidenum">
              <a:rPr lang="en-ZA" smtClean="0"/>
              <a:pPr/>
              <a:t>8</a:t>
            </a:fld>
            <a:endParaRPr lang="en-ZA"/>
          </a:p>
        </p:txBody>
      </p:sp>
    </p:spTree>
    <p:extLst>
      <p:ext uri="{BB962C8B-B14F-4D97-AF65-F5344CB8AC3E}">
        <p14:creationId xmlns:p14="http://schemas.microsoft.com/office/powerpoint/2010/main" xmlns="" val="729411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2019/04/20</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2019/04/20</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2552F5D4-BB95-4A62-9B34-940539390A2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 b="27493"/>
          <a:stretch/>
        </p:blipFill>
        <p:spPr>
          <a:xfrm>
            <a:off x="0" y="-1"/>
            <a:ext cx="9144000" cy="4396637"/>
          </a:xfrm>
          <a:prstGeom prst="rect">
            <a:avLst/>
          </a:prstGeom>
        </p:spPr>
      </p:pic>
      <p:sp>
        <p:nvSpPr>
          <p:cNvPr id="6" name="Rectangle 5">
            <a:extLst>
              <a:ext uri="{FF2B5EF4-FFF2-40B4-BE49-F238E27FC236}">
                <a16:creationId xmlns:a16="http://schemas.microsoft.com/office/drawing/2014/main" xmlns="" id="{79097E54-9087-4FEA-9143-3FC94CE240C4}"/>
              </a:ext>
            </a:extLst>
          </p:cNvPr>
          <p:cNvSpPr/>
          <p:nvPr/>
        </p:nvSpPr>
        <p:spPr>
          <a:xfrm>
            <a:off x="0" y="4396636"/>
            <a:ext cx="9144000" cy="2461364"/>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13:36-38 NLT:  </a:t>
            </a:r>
          </a:p>
          <a:p>
            <a:r>
              <a:rPr lang="en-ZA" sz="2400" dirty="0"/>
              <a:t>Simon Peter asked, “Lord, where are you going?” And Jesus replied, “You can’t go with me now, but you will follow me later.” “But why can’t I come now, Lord?” he asked. “</a:t>
            </a:r>
            <a:r>
              <a:rPr lang="en-ZA" sz="2400" dirty="0">
                <a:solidFill>
                  <a:srgbClr val="FFFF00"/>
                </a:solidFill>
              </a:rPr>
              <a:t>I’m ready to die for you</a:t>
            </a:r>
            <a:r>
              <a:rPr lang="en-ZA" sz="2400" dirty="0"/>
              <a:t>.” Jesus answered, “Die for me? I tell you the truth, Peter—before the rooster crows tomorrow morning, you will deny three times that you even know me.</a:t>
            </a:r>
            <a:endParaRPr lang="en-ZA" dirty="0"/>
          </a:p>
        </p:txBody>
      </p:sp>
    </p:spTree>
    <p:extLst>
      <p:ext uri="{BB962C8B-B14F-4D97-AF65-F5344CB8AC3E}">
        <p14:creationId xmlns:p14="http://schemas.microsoft.com/office/powerpoint/2010/main" xmlns="" val="3824453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ird that is standing in the dark&#10;&#10;Description automatically generated">
            <a:extLst>
              <a:ext uri="{FF2B5EF4-FFF2-40B4-BE49-F238E27FC236}">
                <a16:creationId xmlns:a16="http://schemas.microsoft.com/office/drawing/2014/main" xmlns="" id="{E4053643-806F-4097-AA3B-0AEF017EF87A}"/>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b="6490"/>
          <a:stretch/>
        </p:blipFill>
        <p:spPr>
          <a:xfrm>
            <a:off x="0" y="1157614"/>
            <a:ext cx="9144000" cy="5700386"/>
          </a:xfrm>
          <a:prstGeom prst="rect">
            <a:avLst/>
          </a:prstGeom>
        </p:spPr>
      </p:pic>
      <p:sp>
        <p:nvSpPr>
          <p:cNvPr id="7" name="Rectangle 6">
            <a:extLst>
              <a:ext uri="{FF2B5EF4-FFF2-40B4-BE49-F238E27FC236}">
                <a16:creationId xmlns:a16="http://schemas.microsoft.com/office/drawing/2014/main" xmlns="" id="{F373A84B-0BE6-4148-931C-54468E9A5220}"/>
              </a:ext>
            </a:extLst>
          </p:cNvPr>
          <p:cNvSpPr/>
          <p:nvPr/>
        </p:nvSpPr>
        <p:spPr>
          <a:xfrm>
            <a:off x="0" y="0"/>
            <a:ext cx="9144000" cy="2880986"/>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25-27 NLT: </a:t>
            </a:r>
          </a:p>
          <a:p>
            <a:r>
              <a:rPr lang="en-ZA" sz="2400" dirty="0"/>
              <a:t>…as Simon Peter was standing by the fire warming himself, they asked him again, “You’re not one of his disciples, are you?” </a:t>
            </a:r>
            <a:r>
              <a:rPr lang="en-ZA" sz="2400" dirty="0">
                <a:solidFill>
                  <a:srgbClr val="FFFF00"/>
                </a:solidFill>
              </a:rPr>
              <a:t>He denied it</a:t>
            </a:r>
            <a:r>
              <a:rPr lang="en-ZA" sz="2400" dirty="0"/>
              <a:t>, saying, “No, I am not.” But one of the household slaves of the high priest, a relative of the man whose ear Peter had cut off, asked, “Didn’t I see you out there in the olive grove with Jesus?” Again </a:t>
            </a:r>
            <a:r>
              <a:rPr lang="en-ZA" sz="2400" dirty="0">
                <a:solidFill>
                  <a:srgbClr val="FFFF00"/>
                </a:solidFill>
              </a:rPr>
              <a:t>Peter denied it</a:t>
            </a:r>
            <a:r>
              <a:rPr lang="en-ZA" sz="2400" dirty="0"/>
              <a:t>. And immediately a rooster crowed.</a:t>
            </a:r>
            <a:endParaRPr lang="en-ZA" dirty="0"/>
          </a:p>
        </p:txBody>
      </p:sp>
    </p:spTree>
    <p:extLst>
      <p:ext uri="{BB962C8B-B14F-4D97-AF65-F5344CB8AC3E}">
        <p14:creationId xmlns:p14="http://schemas.microsoft.com/office/powerpoint/2010/main" xmlns="" val="24557874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person, indoor, man, looking&#10;&#10;Description automatically generated">
            <a:extLst>
              <a:ext uri="{FF2B5EF4-FFF2-40B4-BE49-F238E27FC236}">
                <a16:creationId xmlns:a16="http://schemas.microsoft.com/office/drawing/2014/main" xmlns="" id="{E959E8CA-CBC9-46D7-9E37-4CD01039A2C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62000" y="1131758"/>
            <a:ext cx="8206636" cy="4287967"/>
          </a:xfrm>
          <a:prstGeom prst="rect">
            <a:avLst/>
          </a:prstGeom>
        </p:spPr>
      </p:pic>
      <p:sp>
        <p:nvSpPr>
          <p:cNvPr id="10" name="Rectangle 9">
            <a:extLst>
              <a:ext uri="{FF2B5EF4-FFF2-40B4-BE49-F238E27FC236}">
                <a16:creationId xmlns:a16="http://schemas.microsoft.com/office/drawing/2014/main" xmlns="" id="{2A28CC76-04EB-4A5A-85C6-5C0F825FDC13}"/>
              </a:ext>
            </a:extLst>
          </p:cNvPr>
          <p:cNvSpPr/>
          <p:nvPr/>
        </p:nvSpPr>
        <p:spPr>
          <a:xfrm>
            <a:off x="0" y="0"/>
            <a:ext cx="9144000" cy="1131758"/>
          </a:xfrm>
          <a:prstGeom prst="rect">
            <a:avLst/>
          </a:prstGeom>
          <a:solidFill>
            <a:schemeClr val="tx1">
              <a:lumMod val="75000"/>
              <a:lumOff val="25000"/>
              <a:alpha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25-27 NLT: </a:t>
            </a:r>
          </a:p>
          <a:p>
            <a:r>
              <a:rPr lang="en-ZA" sz="2400" dirty="0"/>
              <a:t>“Peace be with you.  As the Father has sent me, </a:t>
            </a:r>
            <a:r>
              <a:rPr lang="en-ZA" sz="2400" dirty="0">
                <a:solidFill>
                  <a:srgbClr val="FFFF00"/>
                </a:solidFill>
              </a:rPr>
              <a:t>I am sending you</a:t>
            </a:r>
            <a:r>
              <a:rPr lang="en-ZA" sz="2400" dirty="0"/>
              <a:t>.”</a:t>
            </a:r>
            <a:endParaRPr lang="en-ZA" dirty="0"/>
          </a:p>
        </p:txBody>
      </p:sp>
    </p:spTree>
    <p:extLst>
      <p:ext uri="{BB962C8B-B14F-4D97-AF65-F5344CB8AC3E}">
        <p14:creationId xmlns:p14="http://schemas.microsoft.com/office/powerpoint/2010/main" xmlns="" val="2166411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at on a body of water&#10;&#10;Description automatically generated">
            <a:extLst>
              <a:ext uri="{FF2B5EF4-FFF2-40B4-BE49-F238E27FC236}">
                <a16:creationId xmlns:a16="http://schemas.microsoft.com/office/drawing/2014/main" xmlns="" id="{5D4DD348-0E21-4575-835B-C56E1A6660DE}"/>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b="17260"/>
          <a:stretch/>
        </p:blipFill>
        <p:spPr>
          <a:xfrm>
            <a:off x="0" y="1177446"/>
            <a:ext cx="9144000" cy="5674291"/>
          </a:xfrm>
          <a:prstGeom prst="rect">
            <a:avLst/>
          </a:prstGeom>
        </p:spPr>
      </p:pic>
      <p:sp>
        <p:nvSpPr>
          <p:cNvPr id="7" name="Rectangle 6">
            <a:extLst>
              <a:ext uri="{FF2B5EF4-FFF2-40B4-BE49-F238E27FC236}">
                <a16:creationId xmlns:a16="http://schemas.microsoft.com/office/drawing/2014/main" xmlns="" id="{F373A84B-0BE6-4148-931C-54468E9A5220}"/>
              </a:ext>
            </a:extLst>
          </p:cNvPr>
          <p:cNvSpPr/>
          <p:nvPr/>
        </p:nvSpPr>
        <p:spPr>
          <a:xfrm>
            <a:off x="0" y="0"/>
            <a:ext cx="9144000" cy="2417523"/>
          </a:xfrm>
          <a:prstGeom prst="rect">
            <a:avLst/>
          </a:prstGeom>
          <a:solidFill>
            <a:srgbClr val="000000">
              <a:alpha val="96078"/>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21:1-3 NLT:  </a:t>
            </a:r>
            <a:r>
              <a:rPr lang="en-ZA" sz="2400" dirty="0"/>
              <a:t>Later, Jesus appeared again to the disciples beside the Sea of Galilee. This is how it happened. Several of the disciples were there—Simon Peter, Thomas (nicknamed the Twin), Nathanael from Cana in Galilee, the sons of Zebedee, and two other disciples. Simon Peter said, “</a:t>
            </a:r>
            <a:r>
              <a:rPr lang="en-ZA" sz="2400" dirty="0">
                <a:solidFill>
                  <a:srgbClr val="FFFF00"/>
                </a:solidFill>
              </a:rPr>
              <a:t>I’m going fishing</a:t>
            </a:r>
            <a:r>
              <a:rPr lang="en-ZA" sz="2400" dirty="0"/>
              <a:t>.” “We’ll come, too,” they all said. So they went out in the boat, but they caught nothing all night.</a:t>
            </a:r>
            <a:endParaRPr lang="en-ZA" dirty="0"/>
          </a:p>
        </p:txBody>
      </p:sp>
    </p:spTree>
    <p:extLst>
      <p:ext uri="{BB962C8B-B14F-4D97-AF65-F5344CB8AC3E}">
        <p14:creationId xmlns:p14="http://schemas.microsoft.com/office/powerpoint/2010/main" xmlns="" val="229412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F373A84B-0BE6-4148-931C-54468E9A5220}"/>
              </a:ext>
            </a:extLst>
          </p:cNvPr>
          <p:cNvSpPr/>
          <p:nvPr/>
        </p:nvSpPr>
        <p:spPr>
          <a:xfrm>
            <a:off x="0" y="0"/>
            <a:ext cx="9144000" cy="3958225"/>
          </a:xfrm>
          <a:prstGeom prst="rect">
            <a:avLst/>
          </a:prstGeom>
          <a:solidFill>
            <a:srgbClr val="000000">
              <a:alpha val="96078"/>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21:4‭-‬8 NLT</a:t>
            </a:r>
            <a:r>
              <a:rPr lang="en-ZA" sz="2400" dirty="0"/>
              <a:t>:  At dawn Jesus was standing on the beach, but the disciples couldn’t see who he was. He called </a:t>
            </a:r>
            <a:r>
              <a:rPr lang="en-ZA" sz="2400" dirty="0">
                <a:solidFill>
                  <a:schemeClr val="bg1"/>
                </a:solidFill>
              </a:rPr>
              <a:t>out, “Fellows, have you caught any fish?” “No,” they replied. Then he said, “Throw out your net on the right-hand side of the boat, and you’ll get some!” So they </a:t>
            </a:r>
            <a:r>
              <a:rPr lang="en-ZA" sz="2400" dirty="0"/>
              <a:t>did, and </a:t>
            </a:r>
            <a:r>
              <a:rPr lang="en-ZA" sz="2400" dirty="0">
                <a:solidFill>
                  <a:srgbClr val="FFFF00"/>
                </a:solidFill>
              </a:rPr>
              <a:t>they couldn’t haul in the net because there were so many fish in it</a:t>
            </a:r>
            <a:r>
              <a:rPr lang="en-ZA" sz="2400" dirty="0"/>
              <a:t>. Then the disciple Jesus loved said to Peter, “It’s the Lord!” When Simon Peter heard that it was the Lord, he put on his tunic (for he had stripped for work), jumped into the water, and headed to shore. The others stayed with the boat and pulled the loaded net to the shore, for they were only about a hundred yards from shore.</a:t>
            </a:r>
            <a:endParaRPr lang="en-ZA" dirty="0"/>
          </a:p>
        </p:txBody>
      </p:sp>
      <p:pic>
        <p:nvPicPr>
          <p:cNvPr id="8" name="Picture 7" descr="A person standing next to a body of water&#10;&#10;Description automatically generated">
            <a:extLst>
              <a:ext uri="{FF2B5EF4-FFF2-40B4-BE49-F238E27FC236}">
                <a16:creationId xmlns:a16="http://schemas.microsoft.com/office/drawing/2014/main" xmlns="" id="{503C459E-F1E3-4C2E-9005-A0ACBBFC17D5}"/>
              </a:ext>
            </a:extLst>
          </p:cNvPr>
          <p:cNvPicPr>
            <a:picLocks noChangeAspect="1"/>
          </p:cNvPicPr>
          <p:nvPr/>
        </p:nvPicPr>
        <p:blipFill rotWithShape="1">
          <a:blip r:embed="rId3" cstate="print">
            <a:extLst>
              <a:ext uri="{BEBA8EAE-BF5A-486C-A8C5-ECC9F3942E4B}">
                <a14:imgProps xmlns:a14="http://schemas.microsoft.com/office/drawing/2010/main" xmlns="">
                  <a14:imgLayer r:embed="rId4">
                    <a14:imgEffect>
                      <a14:brightnessContrast bright="-40000" contrast="40000"/>
                    </a14:imgEffect>
                  </a14:imgLayer>
                </a14:imgProps>
              </a:ext>
              <a:ext uri="{28A0092B-C50C-407E-A947-70E740481C1C}">
                <a14:useLocalDpi xmlns:a14="http://schemas.microsoft.com/office/drawing/2010/main" xmlns="" val="0"/>
              </a:ext>
            </a:extLst>
          </a:blip>
          <a:srcRect t="20822" b="30045"/>
          <a:stretch/>
        </p:blipFill>
        <p:spPr>
          <a:xfrm>
            <a:off x="0" y="3958224"/>
            <a:ext cx="9144000" cy="2993721"/>
          </a:xfrm>
          <a:prstGeom prst="rect">
            <a:avLst/>
          </a:prstGeom>
        </p:spPr>
      </p:pic>
    </p:spTree>
    <p:extLst>
      <p:ext uri="{BB962C8B-B14F-4D97-AF65-F5344CB8AC3E}">
        <p14:creationId xmlns:p14="http://schemas.microsoft.com/office/powerpoint/2010/main" xmlns="" val="270478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on a rocky beach&#10;&#10;Description automatically generated">
            <a:extLst>
              <a:ext uri="{FF2B5EF4-FFF2-40B4-BE49-F238E27FC236}">
                <a16:creationId xmlns:a16="http://schemas.microsoft.com/office/drawing/2014/main" xmlns="" id="{54DE6393-CAC9-40B5-BA4C-7E00520AC6D1}"/>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0"/>
            <a:ext cx="9144000" cy="6858000"/>
          </a:xfrm>
          <a:prstGeom prst="rect">
            <a:avLst/>
          </a:prstGeom>
        </p:spPr>
      </p:pic>
      <p:sp>
        <p:nvSpPr>
          <p:cNvPr id="7" name="Rectangle 6">
            <a:extLst>
              <a:ext uri="{FF2B5EF4-FFF2-40B4-BE49-F238E27FC236}">
                <a16:creationId xmlns:a16="http://schemas.microsoft.com/office/drawing/2014/main" xmlns="" id="{F373A84B-0BE6-4148-931C-54468E9A5220}"/>
              </a:ext>
            </a:extLst>
          </p:cNvPr>
          <p:cNvSpPr/>
          <p:nvPr/>
        </p:nvSpPr>
        <p:spPr>
          <a:xfrm>
            <a:off x="0" y="1"/>
            <a:ext cx="9144000" cy="3429000"/>
          </a:xfrm>
          <a:prstGeom prst="rect">
            <a:avLst/>
          </a:prstGeom>
          <a:solidFill>
            <a:srgbClr val="000000">
              <a:alpha val="96078"/>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21:9-14 NLT:  </a:t>
            </a:r>
            <a:r>
              <a:rPr lang="en-ZA" sz="2400" dirty="0"/>
              <a:t>When they got there, they found breakfast waiting for them—fish cooking over a </a:t>
            </a:r>
            <a:r>
              <a:rPr lang="en-ZA" sz="2400" dirty="0">
                <a:solidFill>
                  <a:srgbClr val="FFFF00"/>
                </a:solidFill>
              </a:rPr>
              <a:t>charcoal fire</a:t>
            </a:r>
            <a:r>
              <a:rPr lang="en-ZA" sz="2400" dirty="0"/>
              <a:t>, and some bread. “Bring some of the fish you’ve just caught,” Jesus said. So Simon Peter went aboard and dragged the net to the shore. There were 153 large fish, and yet the net hadn’t torn. “Now come and have some breakfast!” Jesus said. None of the disciples dared to ask him, “Who are you?” They knew it was the Lord. Then Jesus served them the bread and the fish. This was the third time Jesus had appeared to his disciples since he had been raised from the dead.</a:t>
            </a:r>
            <a:endParaRPr lang="en-ZA" dirty="0"/>
          </a:p>
        </p:txBody>
      </p:sp>
    </p:spTree>
    <p:extLst>
      <p:ext uri="{BB962C8B-B14F-4D97-AF65-F5344CB8AC3E}">
        <p14:creationId xmlns:p14="http://schemas.microsoft.com/office/powerpoint/2010/main" xmlns="" val="788437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sitting in front of a body of water&#10;&#10;Description automatically generated">
            <a:extLst>
              <a:ext uri="{FF2B5EF4-FFF2-40B4-BE49-F238E27FC236}">
                <a16:creationId xmlns:a16="http://schemas.microsoft.com/office/drawing/2014/main" xmlns="" id="{1CDB953C-7B3A-45BC-8DF8-2655738F2F59}"/>
              </a:ext>
            </a:extLst>
          </p:cNvPr>
          <p:cNvPicPr>
            <a:picLocks noChangeAspect="1"/>
          </p:cNvPicPr>
          <p:nvPr/>
        </p:nvPicPr>
        <p:blipFill rotWithShape="1">
          <a:blip r:embed="rId3" cstate="print">
            <a:extLst>
              <a:ext uri="{28A0092B-C50C-407E-A947-70E740481C1C}">
                <a14:useLocalDpi xmlns:a14="http://schemas.microsoft.com/office/drawing/2010/main" xmlns="" val="0"/>
              </a:ext>
            </a:extLst>
          </a:blip>
          <a:srcRect t="29406" b="26027"/>
          <a:stretch/>
        </p:blipFill>
        <p:spPr>
          <a:xfrm>
            <a:off x="0" y="3801648"/>
            <a:ext cx="9144000" cy="3056352"/>
          </a:xfrm>
          <a:prstGeom prst="rect">
            <a:avLst/>
          </a:prstGeom>
        </p:spPr>
      </p:pic>
      <p:sp>
        <p:nvSpPr>
          <p:cNvPr id="7" name="Rectangle 6">
            <a:extLst>
              <a:ext uri="{FF2B5EF4-FFF2-40B4-BE49-F238E27FC236}">
                <a16:creationId xmlns:a16="http://schemas.microsoft.com/office/drawing/2014/main" xmlns="" id="{F373A84B-0BE6-4148-931C-54468E9A5220}"/>
              </a:ext>
            </a:extLst>
          </p:cNvPr>
          <p:cNvSpPr/>
          <p:nvPr/>
        </p:nvSpPr>
        <p:spPr>
          <a:xfrm>
            <a:off x="0" y="0"/>
            <a:ext cx="9144000" cy="3958225"/>
          </a:xfrm>
          <a:prstGeom prst="rect">
            <a:avLst/>
          </a:prstGeom>
          <a:solidFill>
            <a:srgbClr val="000000">
              <a:alpha val="96078"/>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21:15-17 NLT</a:t>
            </a:r>
            <a:r>
              <a:rPr lang="en-ZA" sz="2400" dirty="0"/>
              <a:t>: After breakfast Jesus asked Simon Peter, “Simon son of John, </a:t>
            </a:r>
            <a:r>
              <a:rPr lang="en-ZA" sz="2400" u="sng" dirty="0"/>
              <a:t>do you love (</a:t>
            </a:r>
            <a:r>
              <a:rPr lang="en-ZA" sz="2400" i="1" u="sng" dirty="0">
                <a:solidFill>
                  <a:srgbClr val="FFFF00"/>
                </a:solidFill>
              </a:rPr>
              <a:t>agape</a:t>
            </a:r>
            <a:r>
              <a:rPr lang="en-ZA" sz="2400" u="sng" dirty="0"/>
              <a:t>) me</a:t>
            </a:r>
            <a:r>
              <a:rPr lang="en-ZA" sz="2400" dirty="0"/>
              <a:t> more than these? ” “Yes, Lord,” Peter replied, “you know I love (</a:t>
            </a:r>
            <a:r>
              <a:rPr lang="en-ZA" sz="2400" i="1" dirty="0" err="1">
                <a:solidFill>
                  <a:srgbClr val="FFFF00"/>
                </a:solidFill>
              </a:rPr>
              <a:t>phileo</a:t>
            </a:r>
            <a:r>
              <a:rPr lang="en-ZA" sz="2400" dirty="0"/>
              <a:t>) you.” “Then feed my lambs,” Jesus told him. Jesus repeated the question: “Simon son of John, </a:t>
            </a:r>
            <a:r>
              <a:rPr lang="en-ZA" sz="2400" u="sng" dirty="0"/>
              <a:t>do you love (</a:t>
            </a:r>
            <a:r>
              <a:rPr lang="en-ZA" sz="2400" i="1" u="sng" dirty="0">
                <a:solidFill>
                  <a:srgbClr val="FFFF00"/>
                </a:solidFill>
              </a:rPr>
              <a:t>agape</a:t>
            </a:r>
            <a:r>
              <a:rPr lang="en-ZA" sz="2400" u="sng" dirty="0"/>
              <a:t>) me</a:t>
            </a:r>
            <a:r>
              <a:rPr lang="en-ZA" sz="2400" dirty="0"/>
              <a:t>?” “Yes, Lord,” Peter said, “you know I love (</a:t>
            </a:r>
            <a:r>
              <a:rPr lang="en-ZA" sz="2400" i="1" dirty="0" err="1">
                <a:solidFill>
                  <a:srgbClr val="FFFF00"/>
                </a:solidFill>
              </a:rPr>
              <a:t>phileo</a:t>
            </a:r>
            <a:r>
              <a:rPr lang="en-ZA" sz="2400" dirty="0"/>
              <a:t>) you.” “Then take care of my sheep,” Jesus said. A third time he asked him, “Simon son of John, </a:t>
            </a:r>
            <a:r>
              <a:rPr lang="en-ZA" sz="2400" u="sng" dirty="0"/>
              <a:t>do you love (</a:t>
            </a:r>
            <a:r>
              <a:rPr lang="en-ZA" sz="2400" i="1" u="sng" dirty="0" err="1">
                <a:solidFill>
                  <a:srgbClr val="FFFF00"/>
                </a:solidFill>
              </a:rPr>
              <a:t>phileo</a:t>
            </a:r>
            <a:r>
              <a:rPr lang="en-ZA" sz="2400" u="sng" dirty="0"/>
              <a:t>) me</a:t>
            </a:r>
            <a:r>
              <a:rPr lang="en-ZA" sz="2400" dirty="0"/>
              <a:t>?” Peter was hurt that Jesus asked the question a third time. He said, “Lord, you know everything. You know that I love (</a:t>
            </a:r>
            <a:r>
              <a:rPr lang="en-ZA" sz="2400" i="1" dirty="0" err="1">
                <a:solidFill>
                  <a:srgbClr val="FFFF00"/>
                </a:solidFill>
              </a:rPr>
              <a:t>phileo</a:t>
            </a:r>
            <a:r>
              <a:rPr lang="en-ZA" sz="2400" dirty="0"/>
              <a:t>) you.” Jesus said, “Then feed my sheep.</a:t>
            </a:r>
            <a:endParaRPr lang="en-ZA" dirty="0"/>
          </a:p>
        </p:txBody>
      </p:sp>
    </p:spTree>
    <p:extLst>
      <p:ext uri="{BB962C8B-B14F-4D97-AF65-F5344CB8AC3E}">
        <p14:creationId xmlns:p14="http://schemas.microsoft.com/office/powerpoint/2010/main" xmlns="" val="2014500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F373A84B-0BE6-4148-931C-54468E9A5220}"/>
              </a:ext>
            </a:extLst>
          </p:cNvPr>
          <p:cNvSpPr/>
          <p:nvPr/>
        </p:nvSpPr>
        <p:spPr>
          <a:xfrm>
            <a:off x="0" y="0"/>
            <a:ext cx="9144000" cy="2404997"/>
          </a:xfrm>
          <a:prstGeom prst="rect">
            <a:avLst/>
          </a:prstGeom>
          <a:solidFill>
            <a:srgbClr val="000000">
              <a:alpha val="96078"/>
            </a:srgbClr>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ZA" sz="2800" dirty="0">
                <a:solidFill>
                  <a:schemeClr val="bg1"/>
                </a:solidFill>
              </a:rPr>
              <a:t>John 21:18-19 NLT:  </a:t>
            </a:r>
            <a:r>
              <a:rPr lang="en-ZA" sz="2400" dirty="0"/>
              <a:t>“I tell you the truth, when you were young, you were able to do as you liked; you dressed yourself and went wherever you wanted to go. But when you are old, you will stretch out your hands, and others will dress you and take you where you don’t want to go.”  Jesus said this to let him know by what kind of death he would glorify God. Then Jesus told him, “Follow me.”</a:t>
            </a:r>
            <a:endParaRPr lang="en-ZA" dirty="0"/>
          </a:p>
        </p:txBody>
      </p:sp>
      <p:pic>
        <p:nvPicPr>
          <p:cNvPr id="4" name="Picture 3">
            <a:extLst>
              <a:ext uri="{FF2B5EF4-FFF2-40B4-BE49-F238E27FC236}">
                <a16:creationId xmlns:a16="http://schemas.microsoft.com/office/drawing/2014/main" xmlns="" id="{BBA0B157-2645-46CF-9A19-5156865B8470}"/>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84670" y="2561310"/>
            <a:ext cx="5305686" cy="4044693"/>
          </a:xfrm>
          <a:prstGeom prst="rect">
            <a:avLst/>
          </a:prstGeom>
        </p:spPr>
      </p:pic>
    </p:spTree>
    <p:extLst>
      <p:ext uri="{BB962C8B-B14F-4D97-AF65-F5344CB8AC3E}">
        <p14:creationId xmlns:p14="http://schemas.microsoft.com/office/powerpoint/2010/main" xmlns="" val="11300557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louds in the sky&#10;&#10;Description automatically generated">
            <a:extLst>
              <a:ext uri="{FF2B5EF4-FFF2-40B4-BE49-F238E27FC236}">
                <a16:creationId xmlns:a16="http://schemas.microsoft.com/office/drawing/2014/main" xmlns="" id="{CB5BA0E3-9E52-48FC-B4D2-C15D5A10CD32}"/>
              </a:ext>
            </a:extLst>
          </p:cNvPr>
          <p:cNvPicPr>
            <a:picLocks noChangeAspect="1"/>
          </p:cNvPicPr>
          <p:nvPr/>
        </p:nvPicPr>
        <p:blipFill rotWithShape="1">
          <a:blip r:embed="rId2" cstate="print">
            <a:extLst>
              <a:ext uri="{28A0092B-C50C-407E-A947-70E740481C1C}">
                <a14:useLocalDpi xmlns:a14="http://schemas.microsoft.com/office/drawing/2010/main" xmlns="" val="0"/>
              </a:ext>
            </a:extLst>
          </a:blip>
          <a:srcRect t="14604"/>
          <a:stretch/>
        </p:blipFill>
        <p:spPr>
          <a:xfrm>
            <a:off x="0" y="0"/>
            <a:ext cx="9144000" cy="4795735"/>
          </a:xfrm>
          <a:prstGeom prst="rect">
            <a:avLst/>
          </a:prstGeom>
        </p:spPr>
      </p:pic>
      <p:sp>
        <p:nvSpPr>
          <p:cNvPr id="2" name="Rectangle 1">
            <a:extLst>
              <a:ext uri="{FF2B5EF4-FFF2-40B4-BE49-F238E27FC236}">
                <a16:creationId xmlns:a16="http://schemas.microsoft.com/office/drawing/2014/main" xmlns="" id="{50777971-5023-4B16-A9C2-053E9967FFBF}"/>
              </a:ext>
            </a:extLst>
          </p:cNvPr>
          <p:cNvSpPr/>
          <p:nvPr/>
        </p:nvSpPr>
        <p:spPr>
          <a:xfrm>
            <a:off x="895739" y="0"/>
            <a:ext cx="7352522" cy="2108718"/>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ZA" sz="4400" dirty="0">
                <a:latin typeface="28 Days Later" panose="020B0603050302020204" pitchFamily="34" charset="0"/>
              </a:rPr>
              <a:t>Some lessons from Peter’s walk with Jesus</a:t>
            </a:r>
            <a:endParaRPr lang="en-US" sz="4400" dirty="0">
              <a:latin typeface="28 Days Later" panose="020B0603050302020204" pitchFamily="34" charset="0"/>
            </a:endParaRPr>
          </a:p>
        </p:txBody>
      </p:sp>
      <p:sp>
        <p:nvSpPr>
          <p:cNvPr id="5" name="Rectangle 4">
            <a:extLst>
              <a:ext uri="{FF2B5EF4-FFF2-40B4-BE49-F238E27FC236}">
                <a16:creationId xmlns:a16="http://schemas.microsoft.com/office/drawing/2014/main" xmlns="" id="{68223072-2D2C-4A56-9679-7D4C12A35328}"/>
              </a:ext>
            </a:extLst>
          </p:cNvPr>
          <p:cNvSpPr/>
          <p:nvPr/>
        </p:nvSpPr>
        <p:spPr>
          <a:xfrm>
            <a:off x="0" y="3307404"/>
            <a:ext cx="9144000" cy="3550596"/>
          </a:xfrm>
          <a:prstGeom prst="rect">
            <a:avLst/>
          </a:prstGeom>
          <a:no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285750" lvl="0" indent="-285750">
              <a:buFont typeface="Arial" panose="020B0604020202020204" pitchFamily="34" charset="0"/>
              <a:buChar char="•"/>
            </a:pPr>
            <a:r>
              <a:rPr lang="en-ZA" sz="2800" dirty="0">
                <a:latin typeface="28 Days Later" panose="020B0603050302020204" pitchFamily="34" charset="0"/>
              </a:rPr>
              <a:t>We’re each called to be fishers of men</a:t>
            </a:r>
            <a:endParaRPr lang="en-US" sz="2800" dirty="0">
              <a:latin typeface="28 Days Later" panose="020B0603050302020204" pitchFamily="34" charset="0"/>
            </a:endParaRPr>
          </a:p>
          <a:p>
            <a:pPr marL="285750" lvl="0" indent="-285750">
              <a:buFont typeface="Arial" panose="020B0604020202020204" pitchFamily="34" charset="0"/>
              <a:buChar char="•"/>
            </a:pPr>
            <a:r>
              <a:rPr lang="en-ZA" sz="2800" dirty="0">
                <a:latin typeface="28 Days Later" panose="020B0603050302020204" pitchFamily="34" charset="0"/>
              </a:rPr>
              <a:t>Jesus loves you and wants to restore you</a:t>
            </a:r>
            <a:endParaRPr lang="en-US" sz="2800" dirty="0">
              <a:latin typeface="28 Days Later" panose="020B0603050302020204" pitchFamily="34" charset="0"/>
            </a:endParaRPr>
          </a:p>
          <a:p>
            <a:pPr marL="285750" lvl="0" indent="-285750">
              <a:buFont typeface="Arial" panose="020B0604020202020204" pitchFamily="34" charset="0"/>
              <a:buChar char="•"/>
            </a:pPr>
            <a:r>
              <a:rPr lang="en-ZA" sz="2800" dirty="0">
                <a:latin typeface="28 Days Later" panose="020B0603050302020204" pitchFamily="34" charset="0"/>
              </a:rPr>
              <a:t>He would call you again to come follow him</a:t>
            </a:r>
            <a:endParaRPr lang="en-US" sz="2800" dirty="0">
              <a:latin typeface="28 Days Later" panose="020B0603050302020204" pitchFamily="34" charset="0"/>
            </a:endParaRPr>
          </a:p>
          <a:p>
            <a:pPr marL="285750" lvl="0" indent="-285750">
              <a:buFont typeface="Arial" panose="020B0604020202020204" pitchFamily="34" charset="0"/>
              <a:buChar char="•"/>
            </a:pPr>
            <a:r>
              <a:rPr lang="en-ZA" sz="2800" dirty="0">
                <a:latin typeface="28 Days Later" panose="020B0603050302020204" pitchFamily="34" charset="0"/>
              </a:rPr>
              <a:t>As we follow He will help us to love God and others in a much more intimate way</a:t>
            </a:r>
            <a:endParaRPr lang="en-US" sz="2800" dirty="0">
              <a:latin typeface="28 Days Later" panose="020B0603050302020204" pitchFamily="34" charset="0"/>
            </a:endParaRPr>
          </a:p>
        </p:txBody>
      </p:sp>
    </p:spTree>
    <p:extLst>
      <p:ext uri="{BB962C8B-B14F-4D97-AF65-F5344CB8AC3E}">
        <p14:creationId xmlns:p14="http://schemas.microsoft.com/office/powerpoint/2010/main" xmlns="" val="42613727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2915</TotalTime>
  <Words>918</Words>
  <Application>Microsoft Office PowerPoint</Application>
  <PresentationFormat>On-screen Show (4:3)</PresentationFormat>
  <Paragraphs>32</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Slide 1</vt:lpstr>
      <vt:lpstr>Slide 2</vt:lpstr>
      <vt:lpstr>Slide 3</vt:lpstr>
      <vt:lpstr>Slide 4</vt:lpstr>
      <vt:lpstr>Slide 5</vt:lpstr>
      <vt:lpstr>Slide 6</vt:lpstr>
      <vt:lpstr>Slide 7</vt:lpstr>
      <vt:lpstr>Slide 8</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Crossways Church</cp:lastModifiedBy>
  <cp:revision>136</cp:revision>
  <cp:lastPrinted>2017-07-29T05:50:10Z</cp:lastPrinted>
  <dcterms:created xsi:type="dcterms:W3CDTF">2017-06-30T08:42:59Z</dcterms:created>
  <dcterms:modified xsi:type="dcterms:W3CDTF">2019-04-20T20:10:08Z</dcterms:modified>
</cp:coreProperties>
</file>