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4"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54" autoAdjust="0"/>
    <p:restoredTop sz="94660"/>
  </p:normalViewPr>
  <p:slideViewPr>
    <p:cSldViewPr>
      <p:cViewPr>
        <p:scale>
          <a:sx n="88" d="100"/>
          <a:sy n="88" d="100"/>
        </p:scale>
        <p:origin x="-60" y="49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1640027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1548740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2618569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6706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3757794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486685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381517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275967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850413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1051420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89874C-9D43-48A4-8B0D-5E50423AD145}" type="datetimeFigureOut">
              <a:rPr lang="en-ZA" smtClean="0"/>
              <a:pPr/>
              <a:t>2018/09/02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95986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9874C-9D43-48A4-8B0D-5E50423AD145}" type="datetimeFigureOut">
              <a:rPr lang="en-ZA" smtClean="0"/>
              <a:pPr/>
              <a:t>2018/09/02</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17F5C-5FCA-4CF1-A527-88EA0CB97E4F}" type="slidenum">
              <a:rPr lang="en-ZA" smtClean="0"/>
              <a:pPr/>
              <a:t>‹#›</a:t>
            </a:fld>
            <a:endParaRPr lang="en-ZA"/>
          </a:p>
        </p:txBody>
      </p:sp>
    </p:spTree>
    <p:extLst>
      <p:ext uri="{BB962C8B-B14F-4D97-AF65-F5344CB8AC3E}">
        <p14:creationId xmlns:p14="http://schemas.microsoft.com/office/powerpoint/2010/main" xmlns="" val="3513012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356992"/>
            <a:ext cx="6440760" cy="2281808"/>
          </a:xfrm>
        </p:spPr>
        <p:txBody>
          <a:bodyPr>
            <a:normAutofit lnSpcReduction="10000"/>
          </a:bodyPr>
          <a:lstStyle/>
          <a:p>
            <a:pPr>
              <a:lnSpc>
                <a:spcPct val="115000"/>
              </a:lnSpc>
              <a:spcAft>
                <a:spcPts val="1000"/>
              </a:spcAft>
            </a:pPr>
            <a:r>
              <a:rPr lang="en-ZA" b="1" dirty="0">
                <a:ea typeface="Calibri"/>
                <a:cs typeface="Times New Roman"/>
              </a:rPr>
              <a:t>Taking Ground Lessons from the Book of Joshua </a:t>
            </a:r>
            <a:r>
              <a:rPr lang="en-ZA" b="1" dirty="0" smtClean="0">
                <a:ea typeface="Calibri"/>
                <a:cs typeface="Times New Roman"/>
              </a:rPr>
              <a:t>9 &amp; 10</a:t>
            </a:r>
            <a:endParaRPr lang="en-ZA" sz="2800" dirty="0">
              <a:ea typeface="Calibri"/>
              <a:cs typeface="Times New Roman"/>
            </a:endParaRPr>
          </a:p>
          <a:p>
            <a:r>
              <a:rPr lang="en-ZA" b="1" dirty="0">
                <a:ea typeface="Calibri"/>
                <a:cs typeface="Times New Roman"/>
              </a:rPr>
              <a:t>“Taking Ground Together through </a:t>
            </a:r>
            <a:r>
              <a:rPr lang="en-ZA" b="1" dirty="0" smtClean="0">
                <a:ea typeface="Calibri"/>
                <a:cs typeface="Times New Roman"/>
              </a:rPr>
              <a:t>Integrity</a:t>
            </a:r>
            <a:r>
              <a:rPr lang="en-ZA" b="1" dirty="0">
                <a:ea typeface="Calibri"/>
                <a:cs typeface="Times New Roman"/>
              </a:rPr>
              <a:t>”</a:t>
            </a:r>
            <a:endParaRPr lang="en-ZA" dirty="0"/>
          </a:p>
        </p:txBody>
      </p:sp>
    </p:spTree>
    <p:extLst>
      <p:ext uri="{BB962C8B-B14F-4D97-AF65-F5344CB8AC3E}">
        <p14:creationId xmlns:p14="http://schemas.microsoft.com/office/powerpoint/2010/main" xmlns="" val="3404596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dirty="0" smtClean="0"/>
              <a:t>Map of battles of Joshua in chapter 9 &amp; 10</a:t>
            </a:r>
            <a:endParaRPr lang="en-ZA" sz="2800"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1268760"/>
            <a:ext cx="6120680" cy="41520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41695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92696"/>
            <a:ext cx="8229600" cy="6038131"/>
          </a:xfrm>
        </p:spPr>
        <p:txBody>
          <a:bodyPr>
            <a:normAutofit/>
          </a:bodyPr>
          <a:lstStyle/>
          <a:p>
            <a:r>
              <a:rPr lang="en-ZA" sz="2400" dirty="0" smtClean="0"/>
              <a:t>Joshua Chapter 9</a:t>
            </a:r>
          </a:p>
          <a:p>
            <a:pPr marL="0" indent="0">
              <a:buNone/>
            </a:pPr>
            <a:r>
              <a:rPr lang="en-ZA" sz="2400" dirty="0" smtClean="0"/>
              <a:t>What is integrity?</a:t>
            </a:r>
          </a:p>
          <a:p>
            <a:pPr marL="0" indent="0">
              <a:buNone/>
            </a:pPr>
            <a:r>
              <a:rPr lang="en-ZA" sz="2400" dirty="0"/>
              <a:t>T</a:t>
            </a:r>
            <a:r>
              <a:rPr lang="en-ZA" sz="2400" dirty="0" smtClean="0"/>
              <a:t>he quality of being honest and having strong moral principles. </a:t>
            </a:r>
          </a:p>
          <a:p>
            <a:pPr marL="0" indent="0">
              <a:buNone/>
            </a:pPr>
            <a:r>
              <a:rPr lang="en-ZA" sz="2400" dirty="0" smtClean="0"/>
              <a:t>Attributes include:</a:t>
            </a:r>
          </a:p>
          <a:p>
            <a:pPr marL="0" indent="0">
              <a:buNone/>
            </a:pPr>
            <a:endParaRPr lang="en-ZA" sz="2400" dirty="0" smtClean="0"/>
          </a:p>
          <a:p>
            <a:pPr marL="0" indent="0">
              <a:buNone/>
            </a:pPr>
            <a:r>
              <a:rPr lang="en-ZA" sz="2400" dirty="0" smtClean="0"/>
              <a:t>honesty, uprightness, probity, rectitude, honour, honourableness, </a:t>
            </a:r>
            <a:r>
              <a:rPr lang="en-ZA" sz="2400" dirty="0" err="1" smtClean="0"/>
              <a:t>upstandingness</a:t>
            </a:r>
            <a:r>
              <a:rPr lang="en-ZA" sz="2400" dirty="0" smtClean="0"/>
              <a:t>, good character, principle(s), ethics, morals, righteousness, morality, nobility, high-mindedness, right-mindedness, noble-mindedness, virtue, decency, fairness, scrupulousness, sincerity, truthfulness, trustworthiness.</a:t>
            </a:r>
          </a:p>
          <a:p>
            <a:pPr marL="0" indent="0">
              <a:buNone/>
            </a:pPr>
            <a:endParaRPr lang="en-ZA" dirty="0" smtClean="0"/>
          </a:p>
          <a:p>
            <a:endParaRPr lang="en-ZA" dirty="0"/>
          </a:p>
          <a:p>
            <a:endParaRPr lang="en-ZA" dirty="0" smtClean="0"/>
          </a:p>
          <a:p>
            <a:endParaRPr lang="en-ZA" dirty="0"/>
          </a:p>
          <a:p>
            <a:endParaRPr lang="en-ZA" dirty="0" smtClean="0"/>
          </a:p>
          <a:p>
            <a:endParaRPr lang="en-ZA" dirty="0"/>
          </a:p>
          <a:p>
            <a:endParaRPr lang="en-ZA" dirty="0" smtClean="0"/>
          </a:p>
          <a:p>
            <a:pPr marL="0" indent="0">
              <a:buNone/>
            </a:pPr>
            <a:endParaRPr lang="en-ZA" dirty="0"/>
          </a:p>
          <a:p>
            <a:endParaRPr lang="en-ZA" dirty="0" smtClean="0"/>
          </a:p>
          <a:p>
            <a:pPr marL="0" indent="0">
              <a:buNone/>
            </a:pPr>
            <a:endParaRPr lang="en-ZA" dirty="0"/>
          </a:p>
        </p:txBody>
      </p:sp>
    </p:spTree>
    <p:extLst>
      <p:ext uri="{BB962C8B-B14F-4D97-AF65-F5344CB8AC3E}">
        <p14:creationId xmlns:p14="http://schemas.microsoft.com/office/powerpoint/2010/main" xmlns="" val="1656950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200" b="1" dirty="0" smtClean="0"/>
              <a:t>Lessons from the chapter</a:t>
            </a:r>
            <a:br>
              <a:rPr lang="en-ZA" sz="3200" b="1" dirty="0" smtClean="0"/>
            </a:br>
            <a:endParaRPr lang="en-ZA" sz="3200" b="1" dirty="0"/>
          </a:p>
        </p:txBody>
      </p:sp>
      <p:sp>
        <p:nvSpPr>
          <p:cNvPr id="3" name="Content Placeholder 2"/>
          <p:cNvSpPr>
            <a:spLocks noGrp="1"/>
          </p:cNvSpPr>
          <p:nvPr>
            <p:ph idx="1"/>
          </p:nvPr>
        </p:nvSpPr>
        <p:spPr>
          <a:xfrm>
            <a:off x="323528" y="1268760"/>
            <a:ext cx="8229600" cy="4813995"/>
          </a:xfrm>
        </p:spPr>
        <p:txBody>
          <a:bodyPr>
            <a:normAutofit fontScale="70000" lnSpcReduction="20000"/>
          </a:bodyPr>
          <a:lstStyle/>
          <a:p>
            <a:r>
              <a:rPr lang="en-ZA" b="1" dirty="0" smtClean="0"/>
              <a:t>Don’t compromise</a:t>
            </a:r>
          </a:p>
          <a:p>
            <a:pPr marL="400050" lvl="1" indent="0">
              <a:buNone/>
            </a:pPr>
            <a:r>
              <a:rPr lang="en-ZA" dirty="0" smtClean="0"/>
              <a:t>Consequence was that the Israelites were forced to live with non Israelites that were idolaters .</a:t>
            </a:r>
          </a:p>
          <a:p>
            <a:r>
              <a:rPr lang="en-ZA" b="1" dirty="0" smtClean="0"/>
              <a:t>Inquire from God</a:t>
            </a:r>
          </a:p>
          <a:p>
            <a:pPr marL="400050" lvl="1" indent="0">
              <a:buNone/>
            </a:pPr>
            <a:r>
              <a:rPr lang="en-ZA" dirty="0" smtClean="0"/>
              <a:t>Israelites did not enquire from God and offered friendship to the enemy.</a:t>
            </a:r>
          </a:p>
          <a:p>
            <a:pPr marL="400050" lvl="1" indent="0">
              <a:buNone/>
            </a:pPr>
            <a:r>
              <a:rPr lang="en-ZA" dirty="0" smtClean="0"/>
              <a:t>We need to inquire </a:t>
            </a:r>
            <a:r>
              <a:rPr lang="en-ZA" dirty="0" smtClean="0"/>
              <a:t>God’s </a:t>
            </a:r>
            <a:r>
              <a:rPr lang="en-ZA" dirty="0" smtClean="0"/>
              <a:t>will in every situation.</a:t>
            </a:r>
          </a:p>
          <a:p>
            <a:r>
              <a:rPr lang="en-ZA" b="1" dirty="0" smtClean="0"/>
              <a:t>Do not be deceptive </a:t>
            </a:r>
          </a:p>
          <a:p>
            <a:pPr marL="400050" lvl="1" indent="0">
              <a:buNone/>
            </a:pPr>
            <a:r>
              <a:rPr lang="en-ZA" dirty="0" smtClean="0"/>
              <a:t>The </a:t>
            </a:r>
            <a:r>
              <a:rPr lang="en-ZA" dirty="0" err="1" smtClean="0"/>
              <a:t>Gibeonites</a:t>
            </a:r>
            <a:r>
              <a:rPr lang="en-ZA" dirty="0" smtClean="0"/>
              <a:t> were cursed due to their deception to the Israelites</a:t>
            </a:r>
          </a:p>
          <a:p>
            <a:pPr marL="457200" indent="-457200"/>
            <a:r>
              <a:rPr lang="en-ZA" b="1" dirty="0" smtClean="0"/>
              <a:t>Honour your word</a:t>
            </a:r>
          </a:p>
          <a:p>
            <a:pPr marL="400050" lvl="1" indent="0">
              <a:buNone/>
            </a:pPr>
            <a:r>
              <a:rPr lang="en-ZA" dirty="0" smtClean="0"/>
              <a:t>The </a:t>
            </a:r>
            <a:r>
              <a:rPr lang="en-ZA" dirty="0"/>
              <a:t>I</a:t>
            </a:r>
            <a:r>
              <a:rPr lang="en-ZA" dirty="0" smtClean="0"/>
              <a:t>sraelites could not attack the </a:t>
            </a:r>
            <a:r>
              <a:rPr lang="en-ZA" dirty="0" err="1" smtClean="0"/>
              <a:t>Gibeonites</a:t>
            </a:r>
            <a:r>
              <a:rPr lang="en-ZA" dirty="0" smtClean="0"/>
              <a:t> because of the covenant that was made.</a:t>
            </a:r>
          </a:p>
          <a:p>
            <a:pPr marL="400050" lvl="1" indent="0">
              <a:buNone/>
            </a:pPr>
            <a:r>
              <a:rPr lang="en-ZA" dirty="0" smtClean="0"/>
              <a:t>Israelites had to help the </a:t>
            </a:r>
            <a:r>
              <a:rPr lang="en-ZA" dirty="0" err="1" smtClean="0"/>
              <a:t>Gibeonites</a:t>
            </a:r>
            <a:r>
              <a:rPr lang="en-ZA" dirty="0" smtClean="0"/>
              <a:t> when they were under attack from the 4 neighbouring kingdoms who thought of them as betrayers</a:t>
            </a:r>
          </a:p>
          <a:p>
            <a:endParaRPr lang="en-ZA" dirty="0"/>
          </a:p>
        </p:txBody>
      </p:sp>
    </p:spTree>
    <p:extLst>
      <p:ext uri="{BB962C8B-B14F-4D97-AF65-F5344CB8AC3E}">
        <p14:creationId xmlns:p14="http://schemas.microsoft.com/office/powerpoint/2010/main" xmlns="" val="1796527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3600" b="1" dirty="0" smtClean="0"/>
              <a:t>Extract from Man in the mirror</a:t>
            </a:r>
            <a:r>
              <a:rPr lang="en-ZA" dirty="0" smtClean="0"/>
              <a:t/>
            </a:r>
            <a:br>
              <a:rPr lang="en-ZA" dirty="0" smtClean="0"/>
            </a:br>
            <a:endParaRPr lang="en-ZA" dirty="0"/>
          </a:p>
        </p:txBody>
      </p:sp>
      <p:sp>
        <p:nvSpPr>
          <p:cNvPr id="3" name="Content Placeholder 2"/>
          <p:cNvSpPr>
            <a:spLocks noGrp="1"/>
          </p:cNvSpPr>
          <p:nvPr>
            <p:ph idx="1"/>
          </p:nvPr>
        </p:nvSpPr>
        <p:spPr>
          <a:xfrm>
            <a:off x="457200" y="1052736"/>
            <a:ext cx="8229600" cy="5073427"/>
          </a:xfrm>
        </p:spPr>
        <p:txBody>
          <a:bodyPr>
            <a:normAutofit/>
          </a:bodyPr>
          <a:lstStyle/>
          <a:p>
            <a:r>
              <a:rPr lang="en-ZA" sz="2400" dirty="0" smtClean="0"/>
              <a:t>The 4 areas where we battle to maintain integrity</a:t>
            </a:r>
          </a:p>
          <a:p>
            <a:pPr marL="0" indent="0">
              <a:buNone/>
            </a:pPr>
            <a:endParaRPr lang="en-ZA" sz="2400" dirty="0" smtClean="0"/>
          </a:p>
          <a:p>
            <a:pPr lvl="1"/>
            <a:r>
              <a:rPr lang="en-ZA" sz="2000" b="1" dirty="0" smtClean="0"/>
              <a:t>Morality </a:t>
            </a:r>
            <a:r>
              <a:rPr lang="en-ZA" sz="2000" dirty="0" smtClean="0"/>
              <a:t>– Day to day ethical issues Work, Business or in the secret places.</a:t>
            </a:r>
          </a:p>
          <a:p>
            <a:pPr marL="457200" lvl="1" indent="0">
              <a:buNone/>
            </a:pPr>
            <a:endParaRPr lang="en-ZA" sz="2000" dirty="0" smtClean="0"/>
          </a:p>
          <a:p>
            <a:pPr lvl="1"/>
            <a:r>
              <a:rPr lang="en-ZA" sz="2000" b="1" dirty="0" smtClean="0"/>
              <a:t>Relational </a:t>
            </a:r>
            <a:r>
              <a:rPr lang="en-ZA" sz="2000" dirty="0" smtClean="0"/>
              <a:t>– Friends Marriage and family</a:t>
            </a:r>
          </a:p>
          <a:p>
            <a:pPr marL="457200" lvl="1" indent="0">
              <a:buNone/>
            </a:pPr>
            <a:endParaRPr lang="en-ZA" sz="2000" dirty="0" smtClean="0"/>
          </a:p>
          <a:p>
            <a:pPr lvl="1"/>
            <a:r>
              <a:rPr lang="en-ZA" sz="2000" b="1" dirty="0" smtClean="0"/>
              <a:t>Financial </a:t>
            </a:r>
            <a:r>
              <a:rPr lang="en-ZA" sz="2000" dirty="0" smtClean="0"/>
              <a:t>– Personal income</a:t>
            </a:r>
          </a:p>
          <a:p>
            <a:pPr marL="457200" lvl="1" indent="0">
              <a:buNone/>
            </a:pPr>
            <a:endParaRPr lang="en-ZA" sz="2000" dirty="0" smtClean="0"/>
          </a:p>
          <a:p>
            <a:pPr lvl="1"/>
            <a:r>
              <a:rPr lang="en-ZA" sz="2000" b="1" dirty="0" smtClean="0"/>
              <a:t>Spiritual</a:t>
            </a:r>
            <a:r>
              <a:rPr lang="en-ZA" sz="2000" dirty="0" smtClean="0"/>
              <a:t> – Idolatry, commitment ( Including Church), compromise </a:t>
            </a:r>
            <a:endParaRPr lang="en-ZA" sz="2000" dirty="0"/>
          </a:p>
        </p:txBody>
      </p:sp>
    </p:spTree>
    <p:extLst>
      <p:ext uri="{BB962C8B-B14F-4D97-AF65-F5344CB8AC3E}">
        <p14:creationId xmlns:p14="http://schemas.microsoft.com/office/powerpoint/2010/main" xmlns="" val="2249071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850106"/>
          </a:xfrm>
        </p:spPr>
        <p:txBody>
          <a:bodyPr>
            <a:normAutofit fontScale="90000"/>
          </a:bodyPr>
          <a:lstStyle/>
          <a:p>
            <a:r>
              <a:rPr lang="en-ZA" sz="3200" b="1" dirty="0" smtClean="0"/>
              <a:t>How do we maintain integrity as we take ground </a:t>
            </a:r>
            <a:endParaRPr lang="en-ZA" sz="3200" b="1" dirty="0"/>
          </a:p>
        </p:txBody>
      </p:sp>
      <p:sp>
        <p:nvSpPr>
          <p:cNvPr id="3" name="Content Placeholder 2"/>
          <p:cNvSpPr>
            <a:spLocks noGrp="1"/>
          </p:cNvSpPr>
          <p:nvPr>
            <p:ph idx="1"/>
          </p:nvPr>
        </p:nvSpPr>
        <p:spPr>
          <a:xfrm>
            <a:off x="457200" y="980728"/>
            <a:ext cx="8229600" cy="5145435"/>
          </a:xfrm>
        </p:spPr>
        <p:txBody>
          <a:bodyPr>
            <a:normAutofit/>
          </a:bodyPr>
          <a:lstStyle/>
          <a:p>
            <a:pPr marL="0" indent="0">
              <a:buNone/>
            </a:pPr>
            <a:endParaRPr lang="en-ZA" b="1" dirty="0" smtClean="0"/>
          </a:p>
          <a:p>
            <a:pPr marL="514350" indent="-514350">
              <a:buFont typeface="+mj-lt"/>
              <a:buAutoNum type="arabicPeriod"/>
            </a:pPr>
            <a:r>
              <a:rPr lang="en-ZA" sz="2400" b="1" dirty="0" smtClean="0"/>
              <a:t>Walk with Christ and be lead by the Holy Spirit</a:t>
            </a:r>
          </a:p>
          <a:p>
            <a:pPr marL="0" indent="0">
              <a:buNone/>
            </a:pPr>
            <a:endParaRPr lang="en-ZA" sz="2400" b="1" dirty="0" smtClean="0"/>
          </a:p>
          <a:p>
            <a:r>
              <a:rPr lang="en-ZA" sz="2400" dirty="0" smtClean="0"/>
              <a:t>John 15:5</a:t>
            </a:r>
          </a:p>
          <a:p>
            <a:pPr marL="400050" lvl="1" indent="0">
              <a:buNone/>
            </a:pPr>
            <a:r>
              <a:rPr lang="en-ZA" sz="2400" dirty="0" smtClean="0"/>
              <a:t>I am the vine; you are the branches. If you remain in me and I in you, you will bear much fruit; apart from me you can do nothing.</a:t>
            </a:r>
          </a:p>
          <a:p>
            <a:pPr marL="0" indent="0">
              <a:buNone/>
            </a:pPr>
            <a:endParaRPr lang="en-ZA" sz="2400" dirty="0" smtClean="0"/>
          </a:p>
          <a:p>
            <a:pPr marL="0" indent="0">
              <a:buNone/>
            </a:pPr>
            <a:endParaRPr lang="en-ZA" dirty="0" smtClean="0"/>
          </a:p>
          <a:p>
            <a:pPr marL="0" indent="0">
              <a:buNone/>
            </a:pPr>
            <a:endParaRPr lang="en-ZA" dirty="0" smtClean="0"/>
          </a:p>
          <a:p>
            <a:pPr marL="0" indent="0">
              <a:buNone/>
            </a:pPr>
            <a:endParaRPr lang="en-ZA" dirty="0"/>
          </a:p>
          <a:p>
            <a:pPr marL="0" indent="0">
              <a:buNone/>
            </a:pPr>
            <a:endParaRPr lang="en-ZA" dirty="0" smtClean="0"/>
          </a:p>
        </p:txBody>
      </p:sp>
    </p:spTree>
    <p:extLst>
      <p:ext uri="{BB962C8B-B14F-4D97-AF65-F5344CB8AC3E}">
        <p14:creationId xmlns:p14="http://schemas.microsoft.com/office/powerpoint/2010/main" xmlns="" val="358874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145435"/>
          </a:xfrm>
        </p:spPr>
        <p:txBody>
          <a:bodyPr>
            <a:normAutofit fontScale="92500" lnSpcReduction="20000"/>
          </a:bodyPr>
          <a:lstStyle/>
          <a:p>
            <a:pPr marL="514350" indent="-514350">
              <a:buAutoNum type="arabicPeriod" startAt="2"/>
            </a:pPr>
            <a:r>
              <a:rPr lang="en-ZA" b="1" dirty="0" smtClean="0"/>
              <a:t>Don't conform to the worldly traditions</a:t>
            </a:r>
          </a:p>
          <a:p>
            <a:pPr marL="0" indent="0">
              <a:buNone/>
            </a:pPr>
            <a:endParaRPr lang="en-ZA" b="1" dirty="0" smtClean="0"/>
          </a:p>
          <a:p>
            <a:r>
              <a:rPr lang="en-ZA" dirty="0" smtClean="0"/>
              <a:t>Romans 12:2</a:t>
            </a:r>
          </a:p>
          <a:p>
            <a:pPr marL="457200" lvl="1" indent="0">
              <a:buNone/>
            </a:pPr>
            <a:r>
              <a:rPr lang="en-ZA" dirty="0" smtClean="0"/>
              <a:t>Do not conform to the pattern of this world, but be transformed by the renewing of your mind. Then you will be able to test and approve what God’s will is—his good, pleasing and perfect will.</a:t>
            </a:r>
          </a:p>
          <a:p>
            <a:endParaRPr lang="en-ZA" dirty="0" smtClean="0"/>
          </a:p>
          <a:p>
            <a:r>
              <a:rPr lang="en-ZA" dirty="0" smtClean="0"/>
              <a:t>Mathew 7:13-14</a:t>
            </a:r>
          </a:p>
          <a:p>
            <a:pPr marL="400050" lvl="1" indent="0">
              <a:buNone/>
            </a:pPr>
            <a:r>
              <a:rPr lang="en-ZA" dirty="0" smtClean="0"/>
              <a:t>Enter through the narrow gate. For wide is the gate and broad is the road that leads to destruction, and many enter through it. 14 But small is the gate and narrow the road that leads to life, and only a few find it.</a:t>
            </a:r>
          </a:p>
          <a:p>
            <a:endParaRPr lang="en-ZA" dirty="0"/>
          </a:p>
        </p:txBody>
      </p:sp>
    </p:spTree>
    <p:extLst>
      <p:ext uri="{BB962C8B-B14F-4D97-AF65-F5344CB8AC3E}">
        <p14:creationId xmlns:p14="http://schemas.microsoft.com/office/powerpoint/2010/main" xmlns="" val="1199407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145435"/>
          </a:xfrm>
        </p:spPr>
        <p:txBody>
          <a:bodyPr>
            <a:normAutofit/>
          </a:bodyPr>
          <a:lstStyle/>
          <a:p>
            <a:pPr marL="457200" lvl="0" indent="-457200">
              <a:buAutoNum type="arabicPeriod" startAt="3"/>
            </a:pPr>
            <a:r>
              <a:rPr lang="en-ZA" sz="2400" b="1" dirty="0" smtClean="0">
                <a:solidFill>
                  <a:prstClr val="black"/>
                </a:solidFill>
              </a:rPr>
              <a:t>Obedience </a:t>
            </a:r>
            <a:r>
              <a:rPr lang="en-ZA" sz="2400" b="1" dirty="0">
                <a:solidFill>
                  <a:prstClr val="black"/>
                </a:solidFill>
              </a:rPr>
              <a:t>to </a:t>
            </a:r>
            <a:r>
              <a:rPr lang="en-ZA" sz="2400" b="1" dirty="0" smtClean="0">
                <a:solidFill>
                  <a:prstClr val="black"/>
                </a:solidFill>
              </a:rPr>
              <a:t>God</a:t>
            </a:r>
          </a:p>
          <a:p>
            <a:pPr marL="0" lvl="0" indent="0">
              <a:buNone/>
            </a:pPr>
            <a:endParaRPr lang="en-ZA" sz="2000" b="1" dirty="0">
              <a:solidFill>
                <a:prstClr val="black"/>
              </a:solidFill>
            </a:endParaRPr>
          </a:p>
          <a:p>
            <a:pPr marL="0" lvl="0" indent="0">
              <a:buNone/>
            </a:pPr>
            <a:r>
              <a:rPr lang="en-ZA" sz="2000" dirty="0">
                <a:solidFill>
                  <a:prstClr val="black"/>
                </a:solidFill>
              </a:rPr>
              <a:t>Deuteronomy 5:32</a:t>
            </a:r>
          </a:p>
          <a:p>
            <a:pPr marL="0" lvl="0" indent="0">
              <a:buNone/>
            </a:pPr>
            <a:r>
              <a:rPr lang="en-ZA" sz="2000" dirty="0">
                <a:solidFill>
                  <a:prstClr val="black"/>
                </a:solidFill>
              </a:rPr>
              <a:t>So be careful to do what the Lord your God has commanded you; do not turn aside to the right or to the left. 33 Walk in obedience to all that the Lord your God has commanded you, so that you may live and prosper and prolong your days in the land that you will possess.</a:t>
            </a:r>
          </a:p>
          <a:p>
            <a:pPr marL="0" lvl="0" indent="0">
              <a:buNone/>
            </a:pPr>
            <a:endParaRPr lang="en-ZA" sz="2000" dirty="0">
              <a:solidFill>
                <a:prstClr val="black"/>
              </a:solidFill>
            </a:endParaRPr>
          </a:p>
          <a:p>
            <a:pPr marL="0" lvl="0" indent="0">
              <a:buNone/>
            </a:pPr>
            <a:r>
              <a:rPr lang="en-ZA" sz="2000" dirty="0">
                <a:solidFill>
                  <a:prstClr val="black"/>
                </a:solidFill>
              </a:rPr>
              <a:t>Joshua1:8</a:t>
            </a:r>
          </a:p>
          <a:p>
            <a:pPr marL="0" lvl="0" indent="0">
              <a:buNone/>
            </a:pPr>
            <a:r>
              <a:rPr lang="en-ZA" sz="2000" dirty="0">
                <a:solidFill>
                  <a:prstClr val="black"/>
                </a:solidFill>
              </a:rPr>
              <a:t>Keep this Book of the Law always on your lips; meditate on it day and night, so that you may be careful to do everything written in it. Then you will be prosperous and successful.</a:t>
            </a:r>
          </a:p>
          <a:p>
            <a:pPr marL="0" lvl="0" indent="0">
              <a:buNone/>
            </a:pPr>
            <a:endParaRPr lang="en-ZA" sz="2000" dirty="0">
              <a:solidFill>
                <a:prstClr val="black"/>
              </a:solidFill>
            </a:endParaRPr>
          </a:p>
        </p:txBody>
      </p:sp>
    </p:spTree>
    <p:extLst>
      <p:ext uri="{BB962C8B-B14F-4D97-AF65-F5344CB8AC3E}">
        <p14:creationId xmlns:p14="http://schemas.microsoft.com/office/powerpoint/2010/main" xmlns="" val="628106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511</Words>
  <Application>Microsoft Office PowerPoint</Application>
  <PresentationFormat>On-screen Show (4:3)</PresentationFormat>
  <Paragraphs>61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Map of battles of Joshua in chapter 9 &amp; 10</vt:lpstr>
      <vt:lpstr>Slide 3</vt:lpstr>
      <vt:lpstr>Lessons from the chapter </vt:lpstr>
      <vt:lpstr>Extract from Man in the mirror </vt:lpstr>
      <vt:lpstr>How do we maintain integrity as we take ground </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Simbeye Daniel</dc:creator>
  <cp:lastModifiedBy>Crossways Church</cp:lastModifiedBy>
  <cp:revision>13</cp:revision>
  <dcterms:created xsi:type="dcterms:W3CDTF">2018-08-31T12:56:44Z</dcterms:created>
  <dcterms:modified xsi:type="dcterms:W3CDTF">2018-09-02T06:30:00Z</dcterms:modified>
</cp:coreProperties>
</file>