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57" r:id="rId5"/>
    <p:sldId id="268" r:id="rId6"/>
    <p:sldId id="259" r:id="rId7"/>
    <p:sldId id="258" r:id="rId8"/>
    <p:sldId id="260" r:id="rId9"/>
    <p:sldId id="261" r:id="rId10"/>
    <p:sldId id="264" r:id="rId11"/>
    <p:sldId id="262" r:id="rId12"/>
    <p:sldId id="265" r:id="rId13"/>
    <p:sldId id="263"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5" d="100"/>
          <a:sy n="55" d="100"/>
        </p:scale>
        <p:origin x="-114" y="-24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64F7FF-C442-4EC6-BE19-2C5A9A804D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xmlns="" id="{87938EBA-370C-475F-9F1C-F1EF07F826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xmlns="" id="{5B7AEA96-1FD2-4585-9AEB-68E2207A908D}"/>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5" name="Footer Placeholder 4">
            <a:extLst>
              <a:ext uri="{FF2B5EF4-FFF2-40B4-BE49-F238E27FC236}">
                <a16:creationId xmlns:a16="http://schemas.microsoft.com/office/drawing/2014/main" xmlns="" id="{5BBAC8EA-C331-430A-BB00-5DE08CB7A09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xmlns="" id="{F7458220-E84C-40DC-9D6A-44F0F641C9B9}"/>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1094407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B51B0B-A27B-4242-8546-F537EDCF4B1F}"/>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xmlns="" id="{425D39A6-40C3-4E13-B870-44BE9FC78EA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xmlns="" id="{067F733B-D00A-4F5C-BF6A-37446BC533A2}"/>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5" name="Footer Placeholder 4">
            <a:extLst>
              <a:ext uri="{FF2B5EF4-FFF2-40B4-BE49-F238E27FC236}">
                <a16:creationId xmlns:a16="http://schemas.microsoft.com/office/drawing/2014/main" xmlns="" id="{191EAEE3-584A-409A-BD5F-91DD2B4FC60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xmlns="" id="{BFC12787-EF7F-4BF7-9FEC-698AB91658EE}"/>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3063628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471EA8C-1E74-48D1-82D9-4415088ADEB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xmlns="" id="{CAAB076E-FF5C-472A-AB61-F6C3744301F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xmlns="" id="{A589762F-1C1A-4018-96C7-66FFB03CD264}"/>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5" name="Footer Placeholder 4">
            <a:extLst>
              <a:ext uri="{FF2B5EF4-FFF2-40B4-BE49-F238E27FC236}">
                <a16:creationId xmlns:a16="http://schemas.microsoft.com/office/drawing/2014/main" xmlns="" id="{56AB8A14-291E-4763-A216-28522B55326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xmlns="" id="{B19B9A65-CE18-4426-A136-CD5495573F30}"/>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271426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637B01-75EA-4A69-A805-A258774F6C1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xmlns="" id="{70915DCE-8594-48DB-9BF4-A2B9619F142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xmlns="" id="{016C2AEA-76E2-4D4F-ACEF-09897B4D9D96}"/>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5" name="Footer Placeholder 4">
            <a:extLst>
              <a:ext uri="{FF2B5EF4-FFF2-40B4-BE49-F238E27FC236}">
                <a16:creationId xmlns:a16="http://schemas.microsoft.com/office/drawing/2014/main" xmlns="" id="{08A9AF1C-684F-479F-AA7A-B3BDBC89977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xmlns="" id="{CACD2EDD-3580-4B83-80BA-2F20BE8561CA}"/>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314001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F78830-B0DD-43D3-A961-A04372E35F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xmlns="" id="{3C561BDF-5E0D-4C9C-BB74-2C55A53A90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316599A-55A9-4B66-BF86-BD12AC0022A5}"/>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5" name="Footer Placeholder 4">
            <a:extLst>
              <a:ext uri="{FF2B5EF4-FFF2-40B4-BE49-F238E27FC236}">
                <a16:creationId xmlns:a16="http://schemas.microsoft.com/office/drawing/2014/main" xmlns="" id="{DAE04D0F-675C-400E-9EA4-B5B0DEBB349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xmlns="" id="{85668460-BEA5-4B2A-84EA-94846A89B23B}"/>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1879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BDB54E-520B-40E5-8DF6-233C82BF94EB}"/>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xmlns="" id="{B4489CF1-E791-4D87-A7E9-DFCEBF55E8D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xmlns="" id="{9C5DEE4B-2641-418E-B886-EA9FEEDB15B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xmlns="" id="{2FC0B2DA-D355-4DB3-8A2C-354407ABD625}"/>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6" name="Footer Placeholder 5">
            <a:extLst>
              <a:ext uri="{FF2B5EF4-FFF2-40B4-BE49-F238E27FC236}">
                <a16:creationId xmlns:a16="http://schemas.microsoft.com/office/drawing/2014/main" xmlns="" id="{280FB0E7-3AD2-4B57-9CDD-FC76EC5CC0E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xmlns="" id="{9DD99028-439C-4AC0-A541-B93C3B4886FD}"/>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1010074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892F70-5B9B-403D-9DB0-0E2FE837BCE2}"/>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xmlns="" id="{F9D126B4-8F61-4BCF-A4C0-3B0F91C91D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21292EEF-C67D-4493-820A-9AA462548EC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xmlns="" id="{B51707F8-61EC-4C39-8618-C2D3E69EBE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BF3A20F0-323E-42B1-A610-F8E8C0BED56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xmlns="" id="{3D1F60DF-18AB-4C68-83E7-24C4153998D7}"/>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8" name="Footer Placeholder 7">
            <a:extLst>
              <a:ext uri="{FF2B5EF4-FFF2-40B4-BE49-F238E27FC236}">
                <a16:creationId xmlns:a16="http://schemas.microsoft.com/office/drawing/2014/main" xmlns="" id="{04B624B8-1D4C-466A-B58F-2F1A04C3BE36}"/>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xmlns="" id="{D6B8A9E3-45A8-4FCC-B292-BB8E450E91B1}"/>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1450116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C6D317-9193-4FAE-BF69-4D348C4808ED}"/>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xmlns="" id="{36195360-6AC4-43BC-9F9D-180486B7E6B6}"/>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4" name="Footer Placeholder 3">
            <a:extLst>
              <a:ext uri="{FF2B5EF4-FFF2-40B4-BE49-F238E27FC236}">
                <a16:creationId xmlns:a16="http://schemas.microsoft.com/office/drawing/2014/main" xmlns="" id="{0B77F158-508D-4684-9145-0DFDBEA1D66E}"/>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xmlns="" id="{E75AD826-51BF-4149-B72D-DD058DAB2371}"/>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3032076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3C7EF4E-09F2-480E-B54B-D71CF6F3AE6E}"/>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3" name="Footer Placeholder 2">
            <a:extLst>
              <a:ext uri="{FF2B5EF4-FFF2-40B4-BE49-F238E27FC236}">
                <a16:creationId xmlns:a16="http://schemas.microsoft.com/office/drawing/2014/main" xmlns="" id="{B7FDC7C8-DAFA-4AE0-BC0D-05063ABDFC75}"/>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xmlns="" id="{AD14CB87-B025-4BCD-AE08-FB75673F84B0}"/>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1785292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1F9526-C150-433C-B1F0-C5D697D24A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xmlns="" id="{0DAD3C14-EBAA-4EFB-85FB-A2D96E8E35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xmlns="" id="{002A7123-DDDA-4EC9-9A9C-0CF62A13A5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FFD1C28-6F42-4DCB-80C5-C6F1AA7D150B}"/>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6" name="Footer Placeholder 5">
            <a:extLst>
              <a:ext uri="{FF2B5EF4-FFF2-40B4-BE49-F238E27FC236}">
                <a16:creationId xmlns:a16="http://schemas.microsoft.com/office/drawing/2014/main" xmlns="" id="{E35E5018-50AE-45A8-BA92-A91058D8EF9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xmlns="" id="{911481B9-0637-4D16-BB11-892DCAF827A9}"/>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644000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AF1736-63A1-4FDC-A2FD-6552199498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xmlns="" id="{96258486-D599-4344-8807-24958E128B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xmlns="" id="{05D8C54D-6066-4372-BB4E-96DB061EC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28A371B-7B81-4BFE-B37F-F295892CDF91}"/>
              </a:ext>
            </a:extLst>
          </p:cNvPr>
          <p:cNvSpPr>
            <a:spLocks noGrp="1"/>
          </p:cNvSpPr>
          <p:nvPr>
            <p:ph type="dt" sz="half" idx="10"/>
          </p:nvPr>
        </p:nvSpPr>
        <p:spPr/>
        <p:txBody>
          <a:bodyPr/>
          <a:lstStyle/>
          <a:p>
            <a:fld id="{0BD0918B-EA1A-42B0-AD07-5D13D876D363}" type="datetimeFigureOut">
              <a:rPr lang="en-ZA" smtClean="0"/>
              <a:pPr/>
              <a:t>2018/07/29</a:t>
            </a:fld>
            <a:endParaRPr lang="en-ZA"/>
          </a:p>
        </p:txBody>
      </p:sp>
      <p:sp>
        <p:nvSpPr>
          <p:cNvPr id="6" name="Footer Placeholder 5">
            <a:extLst>
              <a:ext uri="{FF2B5EF4-FFF2-40B4-BE49-F238E27FC236}">
                <a16:creationId xmlns:a16="http://schemas.microsoft.com/office/drawing/2014/main" xmlns="" id="{BF2C5634-BB8B-4531-B600-9F14625070E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xmlns="" id="{6CEF33C0-BC13-4721-9FD1-4E70664D07C1}"/>
              </a:ext>
            </a:extLst>
          </p:cNvPr>
          <p:cNvSpPr>
            <a:spLocks noGrp="1"/>
          </p:cNvSpPr>
          <p:nvPr>
            <p:ph type="sldNum" sz="quarter" idx="12"/>
          </p:nvPr>
        </p:nvSpPr>
        <p:spPr/>
        <p:txBody>
          <a:body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2964535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E993230-90EF-46C1-B93A-BAD958E475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xmlns="" id="{F0C278DD-6026-4CBA-A426-3FAF166DEE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xmlns="" id="{64695238-F43D-43D3-AD49-A1513758E4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0918B-EA1A-42B0-AD07-5D13D876D363}" type="datetimeFigureOut">
              <a:rPr lang="en-ZA" smtClean="0"/>
              <a:pPr/>
              <a:t>2018/07/29</a:t>
            </a:fld>
            <a:endParaRPr lang="en-ZA"/>
          </a:p>
        </p:txBody>
      </p:sp>
      <p:sp>
        <p:nvSpPr>
          <p:cNvPr id="5" name="Footer Placeholder 4">
            <a:extLst>
              <a:ext uri="{FF2B5EF4-FFF2-40B4-BE49-F238E27FC236}">
                <a16:creationId xmlns:a16="http://schemas.microsoft.com/office/drawing/2014/main" xmlns="" id="{1C0F5194-ED39-43F8-86CF-5B5964ABB6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xmlns="" id="{0A6CB684-1703-49A2-98E6-AB5D573C78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44FF8-F489-406B-A7BB-29E9A3BB0404}" type="slidenum">
              <a:rPr lang="en-ZA" smtClean="0"/>
              <a:pPr/>
              <a:t>‹#›</a:t>
            </a:fld>
            <a:endParaRPr lang="en-ZA"/>
          </a:p>
        </p:txBody>
      </p:sp>
    </p:spTree>
    <p:extLst>
      <p:ext uri="{BB962C8B-B14F-4D97-AF65-F5344CB8AC3E}">
        <p14:creationId xmlns:p14="http://schemas.microsoft.com/office/powerpoint/2010/main" xmlns="" val="273024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video" Target="file:///C:\Users\Crossways%20Church\Videos\Others\Proven%20At%20The%20Red%20Sea%20-%20Melanie%20(with%20lyrics).mp4" TargetMode="Externa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xmlns="" id="{4BA6CB39-1D5B-4964-B4B8-270E92AB8A5E}"/>
              </a:ext>
            </a:extLst>
          </p:cNvPr>
          <p:cNvSpPr txBox="1"/>
          <p:nvPr/>
        </p:nvSpPr>
        <p:spPr>
          <a:xfrm>
            <a:off x="7680960" y="1905506"/>
            <a:ext cx="5608320" cy="3046988"/>
          </a:xfrm>
          <a:prstGeom prst="rect">
            <a:avLst/>
          </a:prstGeom>
          <a:noFill/>
        </p:spPr>
        <p:txBody>
          <a:bodyPr wrap="square" rtlCol="0">
            <a:spAutoFit/>
          </a:bodyPr>
          <a:lstStyle/>
          <a:p>
            <a:r>
              <a:rPr lang="en-ZA" sz="4800" dirty="0">
                <a:solidFill>
                  <a:schemeClr val="bg1"/>
                </a:solidFill>
              </a:rPr>
              <a:t>Taking Ground: Joshua 4</a:t>
            </a:r>
          </a:p>
          <a:p>
            <a:r>
              <a:rPr lang="en-ZA" sz="4800" dirty="0">
                <a:solidFill>
                  <a:schemeClr val="bg1"/>
                </a:solidFill>
              </a:rPr>
              <a:t>What are these Stones?</a:t>
            </a:r>
          </a:p>
        </p:txBody>
      </p:sp>
      <p:sp>
        <p:nvSpPr>
          <p:cNvPr id="2" name="TextBox 1">
            <a:extLst>
              <a:ext uri="{FF2B5EF4-FFF2-40B4-BE49-F238E27FC236}">
                <a16:creationId xmlns:a16="http://schemas.microsoft.com/office/drawing/2014/main" xmlns="" id="{1C609166-D176-48FB-80BE-C6564D7D8BCF}"/>
              </a:ext>
            </a:extLst>
          </p:cNvPr>
          <p:cNvSpPr txBox="1"/>
          <p:nvPr/>
        </p:nvSpPr>
        <p:spPr>
          <a:xfrm>
            <a:off x="7808976" y="4952494"/>
            <a:ext cx="3419856" cy="584775"/>
          </a:xfrm>
          <a:prstGeom prst="rect">
            <a:avLst/>
          </a:prstGeom>
          <a:noFill/>
        </p:spPr>
        <p:txBody>
          <a:bodyPr wrap="square" rtlCol="0">
            <a:spAutoFit/>
          </a:bodyPr>
          <a:lstStyle/>
          <a:p>
            <a:r>
              <a:rPr lang="en-ZA" sz="3200" dirty="0">
                <a:solidFill>
                  <a:schemeClr val="bg1"/>
                </a:solidFill>
              </a:rPr>
              <a:t>Josh 4:4-7;19-24</a:t>
            </a:r>
          </a:p>
        </p:txBody>
      </p:sp>
    </p:spTree>
    <p:extLst>
      <p:ext uri="{BB962C8B-B14F-4D97-AF65-F5344CB8AC3E}">
        <p14:creationId xmlns:p14="http://schemas.microsoft.com/office/powerpoint/2010/main" xmlns="" val="31263190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09728"/>
            <a:ext cx="12192000" cy="6858000"/>
          </a:xfrm>
          <a:prstGeom prst="rect">
            <a:avLst/>
          </a:prstGeom>
        </p:spPr>
      </p:pic>
      <p:sp>
        <p:nvSpPr>
          <p:cNvPr id="2" name="TextBox 1">
            <a:extLst>
              <a:ext uri="{FF2B5EF4-FFF2-40B4-BE49-F238E27FC236}">
                <a16:creationId xmlns:a16="http://schemas.microsoft.com/office/drawing/2014/main" xmlns="" id="{1AA3FD4E-B7C4-4E7F-8EE6-717305F41C62}"/>
              </a:ext>
            </a:extLst>
          </p:cNvPr>
          <p:cNvSpPr txBox="1"/>
          <p:nvPr/>
        </p:nvSpPr>
        <p:spPr>
          <a:xfrm>
            <a:off x="1661160" y="0"/>
            <a:ext cx="8869680" cy="830997"/>
          </a:xfrm>
          <a:prstGeom prst="rect">
            <a:avLst/>
          </a:prstGeom>
          <a:noFill/>
        </p:spPr>
        <p:txBody>
          <a:bodyPr wrap="square" rtlCol="0">
            <a:spAutoFit/>
          </a:bodyPr>
          <a:lstStyle/>
          <a:p>
            <a:r>
              <a:rPr lang="en-ZA" sz="4800" dirty="0"/>
              <a:t>4. With God….Change is needed</a:t>
            </a:r>
          </a:p>
        </p:txBody>
      </p:sp>
      <p:sp>
        <p:nvSpPr>
          <p:cNvPr id="3" name="Rectangle 2">
            <a:extLst>
              <a:ext uri="{FF2B5EF4-FFF2-40B4-BE49-F238E27FC236}">
                <a16:creationId xmlns:a16="http://schemas.microsoft.com/office/drawing/2014/main" xmlns="" id="{085B9F53-0BC0-4AFA-85F9-CB644E4A7329}"/>
              </a:ext>
            </a:extLst>
          </p:cNvPr>
          <p:cNvSpPr/>
          <p:nvPr/>
        </p:nvSpPr>
        <p:spPr>
          <a:xfrm>
            <a:off x="201168" y="3584192"/>
            <a:ext cx="11789664" cy="2862322"/>
          </a:xfrm>
          <a:prstGeom prst="rect">
            <a:avLst/>
          </a:prstGeom>
        </p:spPr>
        <p:txBody>
          <a:bodyPr wrap="square">
            <a:spAutoFit/>
          </a:bodyPr>
          <a:lstStyle/>
          <a:p>
            <a:r>
              <a:rPr lang="en-ZA" sz="3600" dirty="0">
                <a:solidFill>
                  <a:schemeClr val="bg1"/>
                </a:solidFill>
              </a:rPr>
              <a:t>11 1-2 The fundamental fact of existence is that this trust in God, this faith, is the firm foundation under everything that makes life worth living. It’s our handle on what we can’t see. The act of faith is what distinguished our ancestors, set them above the crowd</a:t>
            </a:r>
            <a:r>
              <a:rPr lang="en-ZA" sz="2000" dirty="0"/>
              <a:t>.</a:t>
            </a:r>
            <a:r>
              <a:rPr lang="en-ZA" sz="2000" dirty="0">
                <a:solidFill>
                  <a:schemeClr val="bg1"/>
                </a:solidFill>
              </a:rPr>
              <a:t>(MSG)</a:t>
            </a:r>
          </a:p>
        </p:txBody>
      </p:sp>
      <p:sp>
        <p:nvSpPr>
          <p:cNvPr id="4" name="Rectangle 3">
            <a:extLst>
              <a:ext uri="{FF2B5EF4-FFF2-40B4-BE49-F238E27FC236}">
                <a16:creationId xmlns:a16="http://schemas.microsoft.com/office/drawing/2014/main" xmlns="" id="{DF326889-AB47-462B-8A4B-FED8E9BFE472}"/>
              </a:ext>
            </a:extLst>
          </p:cNvPr>
          <p:cNvSpPr/>
          <p:nvPr/>
        </p:nvSpPr>
        <p:spPr>
          <a:xfrm>
            <a:off x="201168" y="1852648"/>
            <a:ext cx="11789664" cy="1200329"/>
          </a:xfrm>
          <a:prstGeom prst="rect">
            <a:avLst/>
          </a:prstGeom>
        </p:spPr>
        <p:txBody>
          <a:bodyPr wrap="square">
            <a:spAutoFit/>
          </a:bodyPr>
          <a:lstStyle/>
          <a:p>
            <a:r>
              <a:rPr lang="en-ZA" sz="3600" dirty="0">
                <a:solidFill>
                  <a:schemeClr val="bg1"/>
                </a:solidFill>
              </a:rPr>
              <a:t>11 Now faith is confidence in what we hope for and assurance about what we do not see. </a:t>
            </a:r>
            <a:r>
              <a:rPr lang="en-ZA" dirty="0">
                <a:solidFill>
                  <a:schemeClr val="bg1"/>
                </a:solidFill>
              </a:rPr>
              <a:t>(NIV)</a:t>
            </a:r>
          </a:p>
        </p:txBody>
      </p:sp>
    </p:spTree>
    <p:extLst>
      <p:ext uri="{BB962C8B-B14F-4D97-AF65-F5344CB8AC3E}">
        <p14:creationId xmlns:p14="http://schemas.microsoft.com/office/powerpoint/2010/main" xmlns="" val="1442760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xmlns="" id="{223E9055-95F2-421C-9976-33C8647F7A65}"/>
              </a:ext>
            </a:extLst>
          </p:cNvPr>
          <p:cNvSpPr txBox="1"/>
          <p:nvPr/>
        </p:nvSpPr>
        <p:spPr>
          <a:xfrm>
            <a:off x="1871472" y="0"/>
            <a:ext cx="8449056" cy="830997"/>
          </a:xfrm>
          <a:prstGeom prst="rect">
            <a:avLst/>
          </a:prstGeom>
          <a:noFill/>
        </p:spPr>
        <p:txBody>
          <a:bodyPr wrap="square" rtlCol="0">
            <a:spAutoFit/>
          </a:bodyPr>
          <a:lstStyle/>
          <a:p>
            <a:r>
              <a:rPr lang="en-ZA" sz="4800" dirty="0"/>
              <a:t>5. Stones for the next Generation</a:t>
            </a:r>
          </a:p>
        </p:txBody>
      </p:sp>
      <p:sp>
        <p:nvSpPr>
          <p:cNvPr id="3" name="Rectangle 2">
            <a:extLst>
              <a:ext uri="{FF2B5EF4-FFF2-40B4-BE49-F238E27FC236}">
                <a16:creationId xmlns:a16="http://schemas.microsoft.com/office/drawing/2014/main" xmlns="" id="{3BD89972-34FD-4136-8CB9-A370D1F30B5C}"/>
              </a:ext>
            </a:extLst>
          </p:cNvPr>
          <p:cNvSpPr/>
          <p:nvPr/>
        </p:nvSpPr>
        <p:spPr>
          <a:xfrm>
            <a:off x="164592" y="830997"/>
            <a:ext cx="12027408" cy="2246769"/>
          </a:xfrm>
          <a:prstGeom prst="rect">
            <a:avLst/>
          </a:prstGeom>
        </p:spPr>
        <p:txBody>
          <a:bodyPr wrap="square">
            <a:spAutoFit/>
          </a:bodyPr>
          <a:lstStyle/>
          <a:p>
            <a:r>
              <a:rPr lang="en-ZA" sz="2800" dirty="0">
                <a:solidFill>
                  <a:schemeClr val="bg1"/>
                </a:solidFill>
              </a:rPr>
              <a:t>6 to serve as a sign among you. In the future, when your children ask you, ‘What do these stones mean?’ 7 tell them that the flow of the Jordan was cut off before the ark of the covenant of the Lord. When it crossed the Jordan, the waters of the Jordan were cut off. These stones are to be a memorial to the people of Israel forever.”</a:t>
            </a:r>
          </a:p>
        </p:txBody>
      </p:sp>
      <p:sp>
        <p:nvSpPr>
          <p:cNvPr id="4" name="Rectangle 3">
            <a:extLst>
              <a:ext uri="{FF2B5EF4-FFF2-40B4-BE49-F238E27FC236}">
                <a16:creationId xmlns:a16="http://schemas.microsoft.com/office/drawing/2014/main" xmlns="" id="{328A7A0A-DA52-4FBB-B418-9D0AE703016A}"/>
              </a:ext>
            </a:extLst>
          </p:cNvPr>
          <p:cNvSpPr/>
          <p:nvPr/>
        </p:nvSpPr>
        <p:spPr>
          <a:xfrm>
            <a:off x="316992" y="4644717"/>
            <a:ext cx="11722608" cy="1077218"/>
          </a:xfrm>
          <a:prstGeom prst="rect">
            <a:avLst/>
          </a:prstGeom>
        </p:spPr>
        <p:txBody>
          <a:bodyPr wrap="square">
            <a:spAutoFit/>
          </a:bodyPr>
          <a:lstStyle/>
          <a:p>
            <a:r>
              <a:rPr lang="en-ZA" sz="3200" dirty="0">
                <a:solidFill>
                  <a:schemeClr val="bg1"/>
                </a:solidFill>
              </a:rPr>
              <a:t>21 He said to the Israelites, “In the future when your descendants ask their parents, ‘What do these stones mean?’ 22 tell them,</a:t>
            </a:r>
          </a:p>
        </p:txBody>
      </p:sp>
    </p:spTree>
    <p:extLst>
      <p:ext uri="{BB962C8B-B14F-4D97-AF65-F5344CB8AC3E}">
        <p14:creationId xmlns:p14="http://schemas.microsoft.com/office/powerpoint/2010/main" xmlns="" val="2980683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xmlns="" id="{A5745EAF-125E-4C69-9E9F-6AE88AD02154}"/>
              </a:ext>
            </a:extLst>
          </p:cNvPr>
          <p:cNvSpPr/>
          <p:nvPr/>
        </p:nvSpPr>
        <p:spPr>
          <a:xfrm>
            <a:off x="7205472" y="1101959"/>
            <a:ext cx="4718304" cy="4832092"/>
          </a:xfrm>
          <a:prstGeom prst="rect">
            <a:avLst/>
          </a:prstGeom>
        </p:spPr>
        <p:txBody>
          <a:bodyPr wrap="square">
            <a:spAutoFit/>
          </a:bodyPr>
          <a:lstStyle/>
          <a:p>
            <a:r>
              <a:rPr lang="en-ZA" sz="4400" dirty="0">
                <a:solidFill>
                  <a:schemeClr val="bg1"/>
                </a:solidFill>
              </a:rPr>
              <a:t>11 They triumphed over him</a:t>
            </a:r>
          </a:p>
          <a:p>
            <a:r>
              <a:rPr lang="en-ZA" sz="4400" dirty="0">
                <a:solidFill>
                  <a:schemeClr val="bg1"/>
                </a:solidFill>
              </a:rPr>
              <a:t>    by the blood of the Lamb</a:t>
            </a:r>
          </a:p>
          <a:p>
            <a:r>
              <a:rPr lang="en-ZA" sz="4400" dirty="0">
                <a:solidFill>
                  <a:schemeClr val="bg1"/>
                </a:solidFill>
              </a:rPr>
              <a:t>    and by the word of their testimony;</a:t>
            </a:r>
          </a:p>
          <a:p>
            <a:r>
              <a:rPr lang="en-ZA" sz="4400" dirty="0">
                <a:solidFill>
                  <a:schemeClr val="bg1"/>
                </a:solidFill>
              </a:rPr>
              <a:t>Rev 12:11</a:t>
            </a:r>
          </a:p>
        </p:txBody>
      </p:sp>
    </p:spTree>
    <p:extLst>
      <p:ext uri="{BB962C8B-B14F-4D97-AF65-F5344CB8AC3E}">
        <p14:creationId xmlns:p14="http://schemas.microsoft.com/office/powerpoint/2010/main" xmlns="" val="19771488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pic>
        <p:nvPicPr>
          <p:cNvPr id="4" name="Proven At The Red Sea - Melanie (with lyrics).mp4">
            <a:hlinkClick r:id="" action="ppaction://media"/>
          </p:cNvPr>
          <p:cNvPicPr>
            <a:picLocks noRot="1" noChangeAspect="1"/>
          </p:cNvPicPr>
          <p:nvPr>
            <a:videoFile r:link="rId1"/>
          </p:nvPr>
        </p:nvPicPr>
        <p:blipFill>
          <a:blip r:embed="rId4" cstate="print"/>
          <a:stretch>
            <a:fillRect/>
          </a:stretch>
        </p:blipFill>
        <p:spPr>
          <a:xfrm>
            <a:off x="6096000" y="0"/>
            <a:ext cx="6096000" cy="4572000"/>
          </a:xfrm>
          <a:prstGeom prst="rect">
            <a:avLst/>
          </a:prstGeom>
        </p:spPr>
      </p:pic>
    </p:spTree>
    <p:extLst>
      <p:ext uri="{BB962C8B-B14F-4D97-AF65-F5344CB8AC3E}">
        <p14:creationId xmlns:p14="http://schemas.microsoft.com/office/powerpoint/2010/main" xmlns="" val="19808798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xmlns="" id="{4BA6CB39-1D5B-4964-B4B8-270E92AB8A5E}"/>
              </a:ext>
            </a:extLst>
          </p:cNvPr>
          <p:cNvSpPr txBox="1"/>
          <p:nvPr/>
        </p:nvSpPr>
        <p:spPr>
          <a:xfrm>
            <a:off x="7680960" y="1905506"/>
            <a:ext cx="5608320" cy="3046988"/>
          </a:xfrm>
          <a:prstGeom prst="rect">
            <a:avLst/>
          </a:prstGeom>
          <a:noFill/>
        </p:spPr>
        <p:txBody>
          <a:bodyPr wrap="square" rtlCol="0">
            <a:spAutoFit/>
          </a:bodyPr>
          <a:lstStyle/>
          <a:p>
            <a:r>
              <a:rPr lang="en-ZA" sz="4800" dirty="0">
                <a:solidFill>
                  <a:schemeClr val="bg1"/>
                </a:solidFill>
              </a:rPr>
              <a:t>Taking Ground: Joshua 4</a:t>
            </a:r>
          </a:p>
          <a:p>
            <a:r>
              <a:rPr lang="en-ZA" sz="4800" dirty="0">
                <a:solidFill>
                  <a:schemeClr val="bg1"/>
                </a:solidFill>
              </a:rPr>
              <a:t>What are these Stones?</a:t>
            </a:r>
          </a:p>
        </p:txBody>
      </p:sp>
      <p:sp>
        <p:nvSpPr>
          <p:cNvPr id="2" name="TextBox 1">
            <a:extLst>
              <a:ext uri="{FF2B5EF4-FFF2-40B4-BE49-F238E27FC236}">
                <a16:creationId xmlns:a16="http://schemas.microsoft.com/office/drawing/2014/main" xmlns="" id="{1C609166-D176-48FB-80BE-C6564D7D8BCF}"/>
              </a:ext>
            </a:extLst>
          </p:cNvPr>
          <p:cNvSpPr txBox="1"/>
          <p:nvPr/>
        </p:nvSpPr>
        <p:spPr>
          <a:xfrm>
            <a:off x="7808976" y="4952494"/>
            <a:ext cx="3419856" cy="584775"/>
          </a:xfrm>
          <a:prstGeom prst="rect">
            <a:avLst/>
          </a:prstGeom>
          <a:noFill/>
        </p:spPr>
        <p:txBody>
          <a:bodyPr wrap="square" rtlCol="0">
            <a:spAutoFit/>
          </a:bodyPr>
          <a:lstStyle/>
          <a:p>
            <a:r>
              <a:rPr lang="en-ZA" sz="3200" dirty="0">
                <a:solidFill>
                  <a:schemeClr val="bg1"/>
                </a:solidFill>
              </a:rPr>
              <a:t>Josh 4:4-7;19-24</a:t>
            </a:r>
          </a:p>
        </p:txBody>
      </p:sp>
    </p:spTree>
    <p:extLst>
      <p:ext uri="{BB962C8B-B14F-4D97-AF65-F5344CB8AC3E}">
        <p14:creationId xmlns:p14="http://schemas.microsoft.com/office/powerpoint/2010/main" xmlns="" val="1288134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xmlns="" id="{07AF19CE-9774-4733-8058-149F1BD65FE0}"/>
              </a:ext>
            </a:extLst>
          </p:cNvPr>
          <p:cNvSpPr/>
          <p:nvPr/>
        </p:nvSpPr>
        <p:spPr>
          <a:xfrm>
            <a:off x="316992" y="286572"/>
            <a:ext cx="11558016" cy="6186309"/>
          </a:xfrm>
          <a:prstGeom prst="rect">
            <a:avLst/>
          </a:prstGeom>
        </p:spPr>
        <p:txBody>
          <a:bodyPr wrap="square">
            <a:spAutoFit/>
          </a:bodyPr>
          <a:lstStyle/>
          <a:p>
            <a:r>
              <a:rPr lang="en-ZA" sz="3600" dirty="0">
                <a:solidFill>
                  <a:schemeClr val="bg1"/>
                </a:solidFill>
              </a:rPr>
              <a:t>4 So Joshua called together the twelve men he had appointed from the Israelites, one from each tribe, 5 and said to them, “Go over before the ark of the Lord your God into the middle of the Jordan. Each of you is to take up a stone on his shoulder, according to the number of the tribes of the Israelites, 6 to serve as a sign among you. In the future, when your children ask you, ‘What do these stones mean?’ 7 tell them that the flow of the Jordan was cut off before the ark of the covenant of the Lord. When it crossed the Jordan, the waters of the Jordan were cut off. These stones are to be a memorial to the people of Israel forever.”</a:t>
            </a:r>
          </a:p>
        </p:txBody>
      </p:sp>
    </p:spTree>
    <p:extLst>
      <p:ext uri="{BB962C8B-B14F-4D97-AF65-F5344CB8AC3E}">
        <p14:creationId xmlns:p14="http://schemas.microsoft.com/office/powerpoint/2010/main" xmlns="" val="2105709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xmlns="" id="{70F1ACCE-5C53-43CC-BACC-D76E46018929}"/>
              </a:ext>
            </a:extLst>
          </p:cNvPr>
          <p:cNvSpPr/>
          <p:nvPr/>
        </p:nvSpPr>
        <p:spPr>
          <a:xfrm>
            <a:off x="207264" y="0"/>
            <a:ext cx="11777472" cy="6370975"/>
          </a:xfrm>
          <a:prstGeom prst="rect">
            <a:avLst/>
          </a:prstGeom>
        </p:spPr>
        <p:txBody>
          <a:bodyPr wrap="square">
            <a:spAutoFit/>
          </a:bodyPr>
          <a:lstStyle/>
          <a:p>
            <a:r>
              <a:rPr lang="en-ZA" sz="3400" dirty="0">
                <a:solidFill>
                  <a:schemeClr val="bg1"/>
                </a:solidFill>
              </a:rPr>
              <a:t>19 On the tenth day of the first month the people went up from the Jordan and camped at Gilgal on the eastern border of Jericho. 20 And Joshua set up at Gilgal the twelve stones they had taken out of the Jordan. 21 He said to the Israelites, “In the future when your descendants ask their parents, ‘What do these stones mean?’ 22 tell them, ‘Israel crossed the Jordan on dry ground.’ 23 For the Lord your God dried up the Jordan before you until you had crossed over. The Lord your God did to the Jordan what he had done to the Red Sea[b] when he dried it up before us until we had crossed over. 24 He did this so that all the peoples of the earth might know that the hand of the Lord is powerful and so that you might always fear the Lord your God.”</a:t>
            </a:r>
          </a:p>
        </p:txBody>
      </p:sp>
    </p:spTree>
    <p:extLst>
      <p:ext uri="{BB962C8B-B14F-4D97-AF65-F5344CB8AC3E}">
        <p14:creationId xmlns:p14="http://schemas.microsoft.com/office/powerpoint/2010/main" xmlns="" val="8047713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nelson mandela memorial howick">
            <a:extLst>
              <a:ext uri="{FF2B5EF4-FFF2-40B4-BE49-F238E27FC236}">
                <a16:creationId xmlns:a16="http://schemas.microsoft.com/office/drawing/2014/main" xmlns="" id="{246B49C0-9C12-4D07-BE9F-4A435A1B1B44}"/>
              </a:ext>
            </a:extLst>
          </p:cNvPr>
          <p:cNvSpPr>
            <a:spLocks noChangeAspect="1" noChangeArrowheads="1"/>
          </p:cNvSpPr>
          <p:nvPr/>
        </p:nvSpPr>
        <p:spPr bwMode="auto">
          <a:xfrm>
            <a:off x="1237488" y="999744"/>
            <a:ext cx="4858512" cy="4858512"/>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pic>
        <p:nvPicPr>
          <p:cNvPr id="3" name="Picture 2">
            <a:extLst>
              <a:ext uri="{FF2B5EF4-FFF2-40B4-BE49-F238E27FC236}">
                <a16:creationId xmlns:a16="http://schemas.microsoft.com/office/drawing/2014/main" xmlns="" id="{290B608B-A142-4988-9292-2641A9E937E2}"/>
              </a:ext>
            </a:extLst>
          </p:cNvPr>
          <p:cNvPicPr>
            <a:picLocks noChangeAspect="1"/>
          </p:cNvPicPr>
          <p:nvPr/>
        </p:nvPicPr>
        <p:blipFill>
          <a:blip r:embed="rId2" cstate="print"/>
          <a:stretch>
            <a:fillRect/>
          </a:stretch>
        </p:blipFill>
        <p:spPr>
          <a:xfrm>
            <a:off x="6095999" y="3886579"/>
            <a:ext cx="6095999" cy="2959229"/>
          </a:xfrm>
          <a:prstGeom prst="rect">
            <a:avLst/>
          </a:prstGeom>
        </p:spPr>
      </p:pic>
      <p:pic>
        <p:nvPicPr>
          <p:cNvPr id="4" name="Picture 3">
            <a:extLst>
              <a:ext uri="{FF2B5EF4-FFF2-40B4-BE49-F238E27FC236}">
                <a16:creationId xmlns:a16="http://schemas.microsoft.com/office/drawing/2014/main" xmlns="" id="{E2C73F2C-B4E7-455E-A485-C3182B4F7ECF}"/>
              </a:ext>
            </a:extLst>
          </p:cNvPr>
          <p:cNvPicPr>
            <a:picLocks noChangeAspect="1"/>
          </p:cNvPicPr>
          <p:nvPr/>
        </p:nvPicPr>
        <p:blipFill>
          <a:blip r:embed="rId3" cstate="print"/>
          <a:stretch>
            <a:fillRect/>
          </a:stretch>
        </p:blipFill>
        <p:spPr>
          <a:xfrm>
            <a:off x="0" y="3429000"/>
            <a:ext cx="6095999" cy="3416808"/>
          </a:xfrm>
          <a:prstGeom prst="rect">
            <a:avLst/>
          </a:prstGeom>
        </p:spPr>
      </p:pic>
      <p:pic>
        <p:nvPicPr>
          <p:cNvPr id="5" name="Picture 4">
            <a:extLst>
              <a:ext uri="{FF2B5EF4-FFF2-40B4-BE49-F238E27FC236}">
                <a16:creationId xmlns:a16="http://schemas.microsoft.com/office/drawing/2014/main" xmlns="" id="{3FFC2D93-A3BE-40F3-B572-C85A8D2E6DCB}"/>
              </a:ext>
            </a:extLst>
          </p:cNvPr>
          <p:cNvPicPr>
            <a:picLocks noChangeAspect="1"/>
          </p:cNvPicPr>
          <p:nvPr/>
        </p:nvPicPr>
        <p:blipFill>
          <a:blip r:embed="rId4" cstate="print"/>
          <a:stretch>
            <a:fillRect/>
          </a:stretch>
        </p:blipFill>
        <p:spPr>
          <a:xfrm>
            <a:off x="6095999" y="0"/>
            <a:ext cx="6096001" cy="3886579"/>
          </a:xfrm>
          <a:prstGeom prst="rect">
            <a:avLst/>
          </a:prstGeom>
        </p:spPr>
      </p:pic>
      <p:pic>
        <p:nvPicPr>
          <p:cNvPr id="6" name="Picture 5">
            <a:extLst>
              <a:ext uri="{FF2B5EF4-FFF2-40B4-BE49-F238E27FC236}">
                <a16:creationId xmlns:a16="http://schemas.microsoft.com/office/drawing/2014/main" xmlns="" id="{9AFA6E6A-5261-4805-975A-407B79473868}"/>
              </a:ext>
            </a:extLst>
          </p:cNvPr>
          <p:cNvPicPr>
            <a:picLocks noChangeAspect="1"/>
          </p:cNvPicPr>
          <p:nvPr/>
        </p:nvPicPr>
        <p:blipFill>
          <a:blip r:embed="rId5" cstate="print"/>
          <a:stretch>
            <a:fillRect/>
          </a:stretch>
        </p:blipFill>
        <p:spPr>
          <a:xfrm>
            <a:off x="0" y="1"/>
            <a:ext cx="6095999" cy="3428999"/>
          </a:xfrm>
          <a:prstGeom prst="rect">
            <a:avLst/>
          </a:prstGeom>
        </p:spPr>
      </p:pic>
    </p:spTree>
    <p:extLst>
      <p:ext uri="{BB962C8B-B14F-4D97-AF65-F5344CB8AC3E}">
        <p14:creationId xmlns:p14="http://schemas.microsoft.com/office/powerpoint/2010/main" xmlns="" val="9447480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xmlns="" id="{4BA6CB39-1D5B-4964-B4B8-270E92AB8A5E}"/>
              </a:ext>
            </a:extLst>
          </p:cNvPr>
          <p:cNvSpPr txBox="1"/>
          <p:nvPr/>
        </p:nvSpPr>
        <p:spPr>
          <a:xfrm>
            <a:off x="7680960" y="1905506"/>
            <a:ext cx="5608320" cy="3046988"/>
          </a:xfrm>
          <a:prstGeom prst="rect">
            <a:avLst/>
          </a:prstGeom>
          <a:noFill/>
        </p:spPr>
        <p:txBody>
          <a:bodyPr wrap="square" rtlCol="0">
            <a:spAutoFit/>
          </a:bodyPr>
          <a:lstStyle/>
          <a:p>
            <a:r>
              <a:rPr lang="en-ZA" sz="4800" dirty="0">
                <a:solidFill>
                  <a:schemeClr val="bg1"/>
                </a:solidFill>
              </a:rPr>
              <a:t>Taking Ground: Joshua 4</a:t>
            </a:r>
          </a:p>
          <a:p>
            <a:r>
              <a:rPr lang="en-ZA" sz="4800" dirty="0">
                <a:solidFill>
                  <a:schemeClr val="bg1"/>
                </a:solidFill>
              </a:rPr>
              <a:t>What are these Stones?</a:t>
            </a:r>
          </a:p>
        </p:txBody>
      </p:sp>
      <p:sp>
        <p:nvSpPr>
          <p:cNvPr id="2" name="TextBox 1">
            <a:extLst>
              <a:ext uri="{FF2B5EF4-FFF2-40B4-BE49-F238E27FC236}">
                <a16:creationId xmlns:a16="http://schemas.microsoft.com/office/drawing/2014/main" xmlns="" id="{1C609166-D176-48FB-80BE-C6564D7D8BCF}"/>
              </a:ext>
            </a:extLst>
          </p:cNvPr>
          <p:cNvSpPr txBox="1"/>
          <p:nvPr/>
        </p:nvSpPr>
        <p:spPr>
          <a:xfrm>
            <a:off x="7808976" y="4952494"/>
            <a:ext cx="3419856" cy="584775"/>
          </a:xfrm>
          <a:prstGeom prst="rect">
            <a:avLst/>
          </a:prstGeom>
          <a:noFill/>
        </p:spPr>
        <p:txBody>
          <a:bodyPr wrap="square" rtlCol="0">
            <a:spAutoFit/>
          </a:bodyPr>
          <a:lstStyle/>
          <a:p>
            <a:r>
              <a:rPr lang="en-ZA" sz="3200" dirty="0">
                <a:solidFill>
                  <a:schemeClr val="bg1"/>
                </a:solidFill>
              </a:rPr>
              <a:t>Josh 4:4-7;19-24</a:t>
            </a:r>
          </a:p>
        </p:txBody>
      </p:sp>
    </p:spTree>
    <p:extLst>
      <p:ext uri="{BB962C8B-B14F-4D97-AF65-F5344CB8AC3E}">
        <p14:creationId xmlns:p14="http://schemas.microsoft.com/office/powerpoint/2010/main" xmlns="" val="1312430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xmlns="" id="{94CF7260-CAAD-4472-830A-B73F1152FD86}"/>
              </a:ext>
            </a:extLst>
          </p:cNvPr>
          <p:cNvSpPr txBox="1"/>
          <p:nvPr/>
        </p:nvSpPr>
        <p:spPr>
          <a:xfrm>
            <a:off x="2593848" y="128016"/>
            <a:ext cx="7004304" cy="830997"/>
          </a:xfrm>
          <a:prstGeom prst="rect">
            <a:avLst/>
          </a:prstGeom>
          <a:noFill/>
        </p:spPr>
        <p:txBody>
          <a:bodyPr wrap="square" rtlCol="0">
            <a:spAutoFit/>
          </a:bodyPr>
          <a:lstStyle/>
          <a:p>
            <a:r>
              <a:rPr lang="en-ZA" sz="4800" dirty="0"/>
              <a:t>1. God has been Faithful</a:t>
            </a:r>
          </a:p>
        </p:txBody>
      </p:sp>
      <p:sp>
        <p:nvSpPr>
          <p:cNvPr id="4" name="TextBox 3">
            <a:extLst>
              <a:ext uri="{FF2B5EF4-FFF2-40B4-BE49-F238E27FC236}">
                <a16:creationId xmlns:a16="http://schemas.microsoft.com/office/drawing/2014/main" xmlns="" id="{2F1B8FBF-DD19-4AC9-BECE-4B768876EA1C}"/>
              </a:ext>
            </a:extLst>
          </p:cNvPr>
          <p:cNvSpPr txBox="1"/>
          <p:nvPr/>
        </p:nvSpPr>
        <p:spPr>
          <a:xfrm>
            <a:off x="7424928" y="1819656"/>
            <a:ext cx="4767072" cy="4401205"/>
          </a:xfrm>
          <a:prstGeom prst="rect">
            <a:avLst/>
          </a:prstGeom>
          <a:noFill/>
        </p:spPr>
        <p:txBody>
          <a:bodyPr wrap="square" rtlCol="0">
            <a:spAutoFit/>
          </a:bodyPr>
          <a:lstStyle/>
          <a:p>
            <a:r>
              <a:rPr lang="en-ZA" sz="4000" dirty="0">
                <a:solidFill>
                  <a:schemeClr val="bg1"/>
                </a:solidFill>
              </a:rPr>
              <a:t>6 being confident of this, that he who began a good work in you will carry it on to completion until the day of Christ Jesus.</a:t>
            </a:r>
          </a:p>
          <a:p>
            <a:r>
              <a:rPr lang="en-ZA" sz="4000" dirty="0">
                <a:solidFill>
                  <a:schemeClr val="bg1"/>
                </a:solidFill>
              </a:rPr>
              <a:t>Phil 1:6</a:t>
            </a:r>
          </a:p>
        </p:txBody>
      </p:sp>
    </p:spTree>
    <p:extLst>
      <p:ext uri="{BB962C8B-B14F-4D97-AF65-F5344CB8AC3E}">
        <p14:creationId xmlns:p14="http://schemas.microsoft.com/office/powerpoint/2010/main" xmlns="" val="39357871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xmlns="" id="{52EC21D4-07D4-47E4-BE3D-7BD8C4E66BCD}"/>
              </a:ext>
            </a:extLst>
          </p:cNvPr>
          <p:cNvSpPr txBox="1"/>
          <p:nvPr/>
        </p:nvSpPr>
        <p:spPr>
          <a:xfrm>
            <a:off x="2474976" y="0"/>
            <a:ext cx="7242048" cy="830997"/>
          </a:xfrm>
          <a:prstGeom prst="rect">
            <a:avLst/>
          </a:prstGeom>
          <a:noFill/>
        </p:spPr>
        <p:txBody>
          <a:bodyPr wrap="square" rtlCol="0">
            <a:spAutoFit/>
          </a:bodyPr>
          <a:lstStyle/>
          <a:p>
            <a:r>
              <a:rPr lang="en-ZA" sz="4800" dirty="0"/>
              <a:t>2. God’s power on display</a:t>
            </a:r>
          </a:p>
        </p:txBody>
      </p:sp>
      <p:sp>
        <p:nvSpPr>
          <p:cNvPr id="3" name="TextBox 2">
            <a:extLst>
              <a:ext uri="{FF2B5EF4-FFF2-40B4-BE49-F238E27FC236}">
                <a16:creationId xmlns:a16="http://schemas.microsoft.com/office/drawing/2014/main" xmlns="" id="{FC69F477-4AC2-45C6-AE60-7E910294C1B5}"/>
              </a:ext>
            </a:extLst>
          </p:cNvPr>
          <p:cNvSpPr txBox="1"/>
          <p:nvPr/>
        </p:nvSpPr>
        <p:spPr>
          <a:xfrm>
            <a:off x="146304" y="869037"/>
            <a:ext cx="11777472" cy="6001643"/>
          </a:xfrm>
          <a:prstGeom prst="rect">
            <a:avLst/>
          </a:prstGeom>
          <a:noFill/>
        </p:spPr>
        <p:txBody>
          <a:bodyPr wrap="square" rtlCol="0">
            <a:spAutoFit/>
          </a:bodyPr>
          <a:lstStyle/>
          <a:p>
            <a:r>
              <a:rPr lang="en-ZA" sz="2400" dirty="0">
                <a:solidFill>
                  <a:schemeClr val="bg1"/>
                </a:solidFill>
              </a:rPr>
              <a:t>O God, we have heard it with our own ears—</a:t>
            </a:r>
          </a:p>
          <a:p>
            <a:r>
              <a:rPr lang="en-ZA" sz="2400" dirty="0">
                <a:solidFill>
                  <a:schemeClr val="bg1"/>
                </a:solidFill>
              </a:rPr>
              <a:t>    our ancestors have told us</a:t>
            </a:r>
          </a:p>
          <a:p>
            <a:r>
              <a:rPr lang="en-ZA" sz="2400" dirty="0">
                <a:solidFill>
                  <a:schemeClr val="bg1"/>
                </a:solidFill>
              </a:rPr>
              <a:t>of all you did in their day,</a:t>
            </a:r>
          </a:p>
          <a:p>
            <a:r>
              <a:rPr lang="en-ZA" sz="2400" dirty="0">
                <a:solidFill>
                  <a:schemeClr val="bg1"/>
                </a:solidFill>
              </a:rPr>
              <a:t>    in days long ago:</a:t>
            </a:r>
          </a:p>
          <a:p>
            <a:r>
              <a:rPr lang="en-ZA" sz="2400" dirty="0">
                <a:solidFill>
                  <a:schemeClr val="bg1"/>
                </a:solidFill>
              </a:rPr>
              <a:t>2 You drove out the pagan nations by your power</a:t>
            </a:r>
          </a:p>
          <a:p>
            <a:r>
              <a:rPr lang="en-ZA" sz="2400" dirty="0">
                <a:solidFill>
                  <a:schemeClr val="bg1"/>
                </a:solidFill>
              </a:rPr>
              <a:t>    and gave all the land to our ancestors.</a:t>
            </a:r>
          </a:p>
          <a:p>
            <a:r>
              <a:rPr lang="en-ZA" sz="2400" dirty="0">
                <a:solidFill>
                  <a:schemeClr val="bg1"/>
                </a:solidFill>
              </a:rPr>
              <a:t>You crushed their enemies</a:t>
            </a:r>
          </a:p>
          <a:p>
            <a:r>
              <a:rPr lang="en-ZA" sz="2400" dirty="0">
                <a:solidFill>
                  <a:schemeClr val="bg1"/>
                </a:solidFill>
              </a:rPr>
              <a:t>    and set our ancestors free.</a:t>
            </a:r>
          </a:p>
          <a:p>
            <a:r>
              <a:rPr lang="en-ZA" sz="2400" dirty="0">
                <a:solidFill>
                  <a:schemeClr val="bg1"/>
                </a:solidFill>
              </a:rPr>
              <a:t>3 They did not conquer the land with their swords;</a:t>
            </a:r>
          </a:p>
          <a:p>
            <a:r>
              <a:rPr lang="en-ZA" sz="2400" dirty="0">
                <a:solidFill>
                  <a:schemeClr val="bg1"/>
                </a:solidFill>
              </a:rPr>
              <a:t>    it was not their own strong arm that gave them victory.</a:t>
            </a:r>
          </a:p>
          <a:p>
            <a:r>
              <a:rPr lang="en-ZA" sz="2400" dirty="0">
                <a:solidFill>
                  <a:schemeClr val="bg1"/>
                </a:solidFill>
              </a:rPr>
              <a:t>It was your right hand and strong arm</a:t>
            </a:r>
          </a:p>
          <a:p>
            <a:r>
              <a:rPr lang="en-ZA" sz="2400" dirty="0">
                <a:solidFill>
                  <a:schemeClr val="bg1"/>
                </a:solidFill>
              </a:rPr>
              <a:t>    and the blinding light from your face that helped them,</a:t>
            </a:r>
          </a:p>
          <a:p>
            <a:r>
              <a:rPr lang="en-ZA" sz="2400" dirty="0">
                <a:solidFill>
                  <a:schemeClr val="bg1"/>
                </a:solidFill>
              </a:rPr>
              <a:t>    for you loved them.</a:t>
            </a:r>
          </a:p>
          <a:p>
            <a:endParaRPr lang="en-ZA" sz="2400" dirty="0">
              <a:solidFill>
                <a:schemeClr val="bg1"/>
              </a:solidFill>
            </a:endParaRPr>
          </a:p>
          <a:p>
            <a:r>
              <a:rPr lang="en-ZA" sz="2400" dirty="0">
                <a:solidFill>
                  <a:schemeClr val="bg1"/>
                </a:solidFill>
              </a:rPr>
              <a:t>4 You are my King and my God.</a:t>
            </a:r>
          </a:p>
          <a:p>
            <a:r>
              <a:rPr lang="en-ZA" sz="2400" dirty="0">
                <a:solidFill>
                  <a:schemeClr val="bg1"/>
                </a:solidFill>
              </a:rPr>
              <a:t>    You command victories for Israel.[b]</a:t>
            </a:r>
          </a:p>
        </p:txBody>
      </p:sp>
    </p:spTree>
    <p:extLst>
      <p:ext uri="{BB962C8B-B14F-4D97-AF65-F5344CB8AC3E}">
        <p14:creationId xmlns:p14="http://schemas.microsoft.com/office/powerpoint/2010/main" xmlns="" val="1570671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xmlns="" id="{3F7E3366-17A4-45CA-A8BC-57425816D4AA}"/>
              </a:ext>
            </a:extLst>
          </p:cNvPr>
          <p:cNvSpPr/>
          <p:nvPr/>
        </p:nvSpPr>
        <p:spPr>
          <a:xfrm>
            <a:off x="475488" y="2604022"/>
            <a:ext cx="11241024" cy="3046988"/>
          </a:xfrm>
          <a:prstGeom prst="rect">
            <a:avLst/>
          </a:prstGeom>
        </p:spPr>
        <p:txBody>
          <a:bodyPr wrap="square">
            <a:spAutoFit/>
          </a:bodyPr>
          <a:lstStyle/>
          <a:p>
            <a:r>
              <a:rPr lang="en-ZA" sz="2400" dirty="0">
                <a:solidFill>
                  <a:schemeClr val="bg1"/>
                </a:solidFill>
              </a:rPr>
              <a:t>Only by your power can we push back our enemies;</a:t>
            </a:r>
          </a:p>
          <a:p>
            <a:r>
              <a:rPr lang="en-ZA" sz="2400" dirty="0">
                <a:solidFill>
                  <a:schemeClr val="bg1"/>
                </a:solidFill>
              </a:rPr>
              <a:t>    only in your name can we trample our foes.</a:t>
            </a:r>
          </a:p>
          <a:p>
            <a:r>
              <a:rPr lang="en-ZA" sz="2400" dirty="0">
                <a:solidFill>
                  <a:schemeClr val="bg1"/>
                </a:solidFill>
              </a:rPr>
              <a:t>6 I do not trust in my bow;</a:t>
            </a:r>
          </a:p>
          <a:p>
            <a:r>
              <a:rPr lang="en-ZA" sz="2400" dirty="0">
                <a:solidFill>
                  <a:schemeClr val="bg1"/>
                </a:solidFill>
              </a:rPr>
              <a:t>    I do not count on my sword to save me.</a:t>
            </a:r>
          </a:p>
          <a:p>
            <a:r>
              <a:rPr lang="en-ZA" sz="2400" dirty="0">
                <a:solidFill>
                  <a:schemeClr val="bg1"/>
                </a:solidFill>
              </a:rPr>
              <a:t>7 You are the one who gives us victory over our enemies;</a:t>
            </a:r>
          </a:p>
          <a:p>
            <a:r>
              <a:rPr lang="en-ZA" sz="2400" dirty="0">
                <a:solidFill>
                  <a:schemeClr val="bg1"/>
                </a:solidFill>
              </a:rPr>
              <a:t>    you disgrace those who hate us.</a:t>
            </a:r>
          </a:p>
          <a:p>
            <a:r>
              <a:rPr lang="en-ZA" sz="2400" dirty="0">
                <a:solidFill>
                  <a:schemeClr val="bg1"/>
                </a:solidFill>
              </a:rPr>
              <a:t>8 O God, we give glory to you all day long</a:t>
            </a:r>
          </a:p>
          <a:p>
            <a:r>
              <a:rPr lang="en-ZA" sz="2400" dirty="0">
                <a:solidFill>
                  <a:schemeClr val="bg1"/>
                </a:solidFill>
              </a:rPr>
              <a:t>    and constantly praise your name. Interlude</a:t>
            </a:r>
          </a:p>
        </p:txBody>
      </p:sp>
    </p:spTree>
    <p:extLst>
      <p:ext uri="{BB962C8B-B14F-4D97-AF65-F5344CB8AC3E}">
        <p14:creationId xmlns:p14="http://schemas.microsoft.com/office/powerpoint/2010/main" xmlns="" val="1539807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a large rock in a body of water&#10;&#10;Description generated with very high confidence">
            <a:extLst>
              <a:ext uri="{FF2B5EF4-FFF2-40B4-BE49-F238E27FC236}">
                <a16:creationId xmlns:a16="http://schemas.microsoft.com/office/drawing/2014/main" xmlns="" id="{BB31E26E-9F13-4E21-B844-80F21A1EAEE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xmlns="" id="{300B2BD8-4780-40D5-9DE0-A0A93EA11107}"/>
              </a:ext>
            </a:extLst>
          </p:cNvPr>
          <p:cNvSpPr txBox="1"/>
          <p:nvPr/>
        </p:nvSpPr>
        <p:spPr>
          <a:xfrm>
            <a:off x="3233928" y="0"/>
            <a:ext cx="5724144" cy="830997"/>
          </a:xfrm>
          <a:prstGeom prst="rect">
            <a:avLst/>
          </a:prstGeom>
          <a:noFill/>
        </p:spPr>
        <p:txBody>
          <a:bodyPr wrap="square" rtlCol="0">
            <a:spAutoFit/>
          </a:bodyPr>
          <a:lstStyle/>
          <a:p>
            <a:r>
              <a:rPr lang="en-ZA" sz="4800" dirty="0"/>
              <a:t>3. It’s all about God</a:t>
            </a:r>
          </a:p>
        </p:txBody>
      </p:sp>
      <p:sp>
        <p:nvSpPr>
          <p:cNvPr id="3" name="Rectangle 2">
            <a:extLst>
              <a:ext uri="{FF2B5EF4-FFF2-40B4-BE49-F238E27FC236}">
                <a16:creationId xmlns:a16="http://schemas.microsoft.com/office/drawing/2014/main" xmlns="" id="{D0805A04-B0D9-4EB2-970D-E3FCE307A897}"/>
              </a:ext>
            </a:extLst>
          </p:cNvPr>
          <p:cNvSpPr/>
          <p:nvPr/>
        </p:nvSpPr>
        <p:spPr>
          <a:xfrm>
            <a:off x="4437888" y="3429000"/>
            <a:ext cx="7754112" cy="1938992"/>
          </a:xfrm>
          <a:prstGeom prst="rect">
            <a:avLst/>
          </a:prstGeom>
        </p:spPr>
        <p:txBody>
          <a:bodyPr wrap="square">
            <a:spAutoFit/>
          </a:bodyPr>
          <a:lstStyle/>
          <a:p>
            <a:r>
              <a:rPr lang="en-ZA" sz="4000" dirty="0">
                <a:solidFill>
                  <a:schemeClr val="bg1"/>
                </a:solidFill>
              </a:rPr>
              <a:t>1 Unless the Lord builds the house,</a:t>
            </a:r>
          </a:p>
          <a:p>
            <a:r>
              <a:rPr lang="en-ZA" sz="4000" dirty="0">
                <a:solidFill>
                  <a:schemeClr val="bg1"/>
                </a:solidFill>
              </a:rPr>
              <a:t>    the builders </a:t>
            </a:r>
            <a:r>
              <a:rPr lang="en-ZA" sz="4000" dirty="0" err="1">
                <a:solidFill>
                  <a:schemeClr val="bg1"/>
                </a:solidFill>
              </a:rPr>
              <a:t>labor</a:t>
            </a:r>
            <a:r>
              <a:rPr lang="en-ZA" sz="4000" dirty="0">
                <a:solidFill>
                  <a:schemeClr val="bg1"/>
                </a:solidFill>
              </a:rPr>
              <a:t> in vain.</a:t>
            </a:r>
          </a:p>
          <a:p>
            <a:r>
              <a:rPr lang="en-ZA" sz="4000" dirty="0">
                <a:solidFill>
                  <a:schemeClr val="bg1"/>
                </a:solidFill>
              </a:rPr>
              <a:t>Ps 127:1</a:t>
            </a:r>
          </a:p>
        </p:txBody>
      </p:sp>
    </p:spTree>
    <p:extLst>
      <p:ext uri="{BB962C8B-B14F-4D97-AF65-F5344CB8AC3E}">
        <p14:creationId xmlns:p14="http://schemas.microsoft.com/office/powerpoint/2010/main" xmlns="" val="21039769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848</Words>
  <Application>Microsoft Office PowerPoint</Application>
  <PresentationFormat>Custom</PresentationFormat>
  <Paragraphs>53</Paragraphs>
  <Slides>14</Slides>
  <Notes>0</Notes>
  <HiddenSlides>0</HiddenSlides>
  <MMClips>1</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Gawie van den Berg</dc:creator>
  <cp:lastModifiedBy>Crossways Church</cp:lastModifiedBy>
  <cp:revision>13</cp:revision>
  <dcterms:created xsi:type="dcterms:W3CDTF">2018-07-28T22:03:13Z</dcterms:created>
  <dcterms:modified xsi:type="dcterms:W3CDTF">2018-07-29T06:36:24Z</dcterms:modified>
</cp:coreProperties>
</file>