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handoutMasterIdLst>
    <p:handoutMasterId r:id="rId11"/>
  </p:handoutMasterIdLst>
  <p:sldIdLst>
    <p:sldId id="286" r:id="rId2"/>
    <p:sldId id="306" r:id="rId3"/>
    <p:sldId id="288" r:id="rId4"/>
    <p:sldId id="297" r:id="rId5"/>
    <p:sldId id="310" r:id="rId6"/>
    <p:sldId id="308" r:id="rId7"/>
    <p:sldId id="309" r:id="rId8"/>
    <p:sldId id="311" r:id="rId9"/>
  </p:sldIdLst>
  <p:sldSz cx="9144000" cy="6858000" type="screen4x3"/>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a:srgbClr val="3B3838"/>
    <a:srgbClr val="BEB288"/>
    <a:srgbClr val="E9D3BD"/>
    <a:srgbClr val="D5B953"/>
    <a:srgbClr val="767171"/>
    <a:srgbClr val="AF932B"/>
    <a:srgbClr val="996633"/>
    <a:srgbClr val="663300"/>
    <a:srgbClr val="2E75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537" autoAdjust="0"/>
    <p:restoredTop sz="94660"/>
  </p:normalViewPr>
  <p:slideViewPr>
    <p:cSldViewPr snapToGrid="0">
      <p:cViewPr>
        <p:scale>
          <a:sx n="60" d="100"/>
          <a:sy n="60" d="100"/>
        </p:scale>
        <p:origin x="245" y="600"/>
      </p:cViewPr>
      <p:guideLst>
        <p:guide orient="horz" pos="2160"/>
        <p:guide pos="2880"/>
      </p:guideLst>
    </p:cSldViewPr>
  </p:slideViewPr>
  <p:notesTextViewPr>
    <p:cViewPr>
      <p:scale>
        <a:sx n="1" d="1"/>
        <a:sy n="1" d="1"/>
      </p:scale>
      <p:origin x="0" y="0"/>
    </p:cViewPr>
  </p:notesTextViewPr>
  <p:notesViewPr>
    <p:cSldViewPr snapToGrid="0">
      <p:cViewPr>
        <p:scale>
          <a:sx n="70" d="100"/>
          <a:sy n="70" d="100"/>
        </p:scale>
        <p:origin x="2986" y="-31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79201" cy="512304"/>
          </a:xfrm>
          <a:prstGeom prst="rect">
            <a:avLst/>
          </a:prstGeom>
        </p:spPr>
        <p:txBody>
          <a:bodyPr vert="horz" lIns="98015" tIns="49007" rIns="98015" bIns="49007" rtlCol="0"/>
          <a:lstStyle>
            <a:lvl1pPr algn="l">
              <a:defRPr sz="1300"/>
            </a:lvl1pPr>
          </a:lstStyle>
          <a:p>
            <a:endParaRPr lang="en-ZA"/>
          </a:p>
        </p:txBody>
      </p:sp>
      <p:sp>
        <p:nvSpPr>
          <p:cNvPr id="3" name="Date Placeholder 2"/>
          <p:cNvSpPr>
            <a:spLocks noGrp="1"/>
          </p:cNvSpPr>
          <p:nvPr>
            <p:ph type="dt" sz="quarter" idx="1"/>
          </p:nvPr>
        </p:nvSpPr>
        <p:spPr>
          <a:xfrm>
            <a:off x="4023204" y="0"/>
            <a:ext cx="3079201" cy="512304"/>
          </a:xfrm>
          <a:prstGeom prst="rect">
            <a:avLst/>
          </a:prstGeom>
        </p:spPr>
        <p:txBody>
          <a:bodyPr vert="horz" lIns="98015" tIns="49007" rIns="98015" bIns="49007" rtlCol="0"/>
          <a:lstStyle>
            <a:lvl1pPr algn="r">
              <a:defRPr sz="1300"/>
            </a:lvl1pPr>
          </a:lstStyle>
          <a:p>
            <a:fld id="{6FFA8611-41E7-45AA-BE12-8452AA3F7B77}" type="datetimeFigureOut">
              <a:rPr lang="en-ZA" smtClean="0"/>
              <a:t>2018/08/04</a:t>
            </a:fld>
            <a:endParaRPr lang="en-ZA"/>
          </a:p>
        </p:txBody>
      </p:sp>
      <p:sp>
        <p:nvSpPr>
          <p:cNvPr id="4" name="Footer Placeholder 3"/>
          <p:cNvSpPr>
            <a:spLocks noGrp="1"/>
          </p:cNvSpPr>
          <p:nvPr>
            <p:ph type="ftr" sz="quarter" idx="2"/>
          </p:nvPr>
        </p:nvSpPr>
        <p:spPr>
          <a:xfrm>
            <a:off x="1" y="9722310"/>
            <a:ext cx="3079201" cy="512304"/>
          </a:xfrm>
          <a:prstGeom prst="rect">
            <a:avLst/>
          </a:prstGeom>
        </p:spPr>
        <p:txBody>
          <a:bodyPr vert="horz" lIns="98015" tIns="49007" rIns="98015" bIns="49007" rtlCol="0" anchor="b"/>
          <a:lstStyle>
            <a:lvl1pPr algn="l">
              <a:defRPr sz="1300"/>
            </a:lvl1pPr>
          </a:lstStyle>
          <a:p>
            <a:endParaRPr lang="en-ZA"/>
          </a:p>
        </p:txBody>
      </p:sp>
      <p:sp>
        <p:nvSpPr>
          <p:cNvPr id="5" name="Slide Number Placeholder 4"/>
          <p:cNvSpPr>
            <a:spLocks noGrp="1"/>
          </p:cNvSpPr>
          <p:nvPr>
            <p:ph type="sldNum" sz="quarter" idx="3"/>
          </p:nvPr>
        </p:nvSpPr>
        <p:spPr>
          <a:xfrm>
            <a:off x="4023204" y="9722310"/>
            <a:ext cx="3079201" cy="512304"/>
          </a:xfrm>
          <a:prstGeom prst="rect">
            <a:avLst/>
          </a:prstGeom>
        </p:spPr>
        <p:txBody>
          <a:bodyPr vert="horz" lIns="98015" tIns="49007" rIns="98015" bIns="49007" rtlCol="0" anchor="b"/>
          <a:lstStyle>
            <a:lvl1pPr algn="r">
              <a:defRPr sz="1300"/>
            </a:lvl1pPr>
          </a:lstStyle>
          <a:p>
            <a:fld id="{F71C3B55-C5AA-47DF-BC8D-146FC76F79A2}" type="slidenum">
              <a:rPr lang="en-ZA" smtClean="0"/>
              <a:t>‹#›</a:t>
            </a:fld>
            <a:endParaRPr lang="en-ZA"/>
          </a:p>
        </p:txBody>
      </p:sp>
    </p:spTree>
    <p:extLst>
      <p:ext uri="{BB962C8B-B14F-4D97-AF65-F5344CB8AC3E}">
        <p14:creationId xmlns:p14="http://schemas.microsoft.com/office/powerpoint/2010/main" val="29190264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78427" cy="513508"/>
          </a:xfrm>
          <a:prstGeom prst="rect">
            <a:avLst/>
          </a:prstGeom>
        </p:spPr>
        <p:txBody>
          <a:bodyPr vert="horz" lIns="102429" tIns="51214" rIns="102429" bIns="51214" rtlCol="0"/>
          <a:lstStyle>
            <a:lvl1pPr algn="l">
              <a:defRPr sz="1400"/>
            </a:lvl1pPr>
          </a:lstStyle>
          <a:p>
            <a:endParaRPr lang="en-ZA"/>
          </a:p>
        </p:txBody>
      </p:sp>
      <p:sp>
        <p:nvSpPr>
          <p:cNvPr id="3" name="Date Placeholder 2"/>
          <p:cNvSpPr>
            <a:spLocks noGrp="1"/>
          </p:cNvSpPr>
          <p:nvPr>
            <p:ph type="dt" idx="1"/>
          </p:nvPr>
        </p:nvSpPr>
        <p:spPr>
          <a:xfrm>
            <a:off x="4023993" y="1"/>
            <a:ext cx="3078427" cy="513508"/>
          </a:xfrm>
          <a:prstGeom prst="rect">
            <a:avLst/>
          </a:prstGeom>
        </p:spPr>
        <p:txBody>
          <a:bodyPr vert="horz" lIns="102429" tIns="51214" rIns="102429" bIns="51214" rtlCol="0"/>
          <a:lstStyle>
            <a:lvl1pPr algn="r">
              <a:defRPr sz="1400"/>
            </a:lvl1pPr>
          </a:lstStyle>
          <a:p>
            <a:fld id="{2B922A8C-6CB2-4D9C-B737-8F4997E4BB58}" type="datetimeFigureOut">
              <a:rPr lang="en-ZA" smtClean="0"/>
              <a:pPr/>
              <a:t>2018/08/04</a:t>
            </a:fld>
            <a:endParaRPr lang="en-ZA"/>
          </a:p>
        </p:txBody>
      </p:sp>
      <p:sp>
        <p:nvSpPr>
          <p:cNvPr id="4" name="Slide Image Placeholder 3"/>
          <p:cNvSpPr>
            <a:spLocks noGrp="1" noRot="1" noChangeAspect="1"/>
          </p:cNvSpPr>
          <p:nvPr>
            <p:ph type="sldImg" idx="2"/>
          </p:nvPr>
        </p:nvSpPr>
        <p:spPr>
          <a:xfrm>
            <a:off x="1249363" y="1281113"/>
            <a:ext cx="4605337" cy="3452812"/>
          </a:xfrm>
          <a:prstGeom prst="rect">
            <a:avLst/>
          </a:prstGeom>
          <a:noFill/>
          <a:ln w="12700">
            <a:solidFill>
              <a:prstClr val="black"/>
            </a:solidFill>
          </a:ln>
        </p:spPr>
        <p:txBody>
          <a:bodyPr vert="horz" lIns="102429" tIns="51214" rIns="102429" bIns="51214" rtlCol="0" anchor="ctr"/>
          <a:lstStyle/>
          <a:p>
            <a:endParaRPr lang="en-ZA"/>
          </a:p>
        </p:txBody>
      </p:sp>
      <p:sp>
        <p:nvSpPr>
          <p:cNvPr id="5" name="Notes Placeholder 4"/>
          <p:cNvSpPr>
            <a:spLocks noGrp="1"/>
          </p:cNvSpPr>
          <p:nvPr>
            <p:ph type="body" sz="quarter" idx="3"/>
          </p:nvPr>
        </p:nvSpPr>
        <p:spPr>
          <a:xfrm>
            <a:off x="710408" y="4925408"/>
            <a:ext cx="5683250" cy="4029880"/>
          </a:xfrm>
          <a:prstGeom prst="rect">
            <a:avLst/>
          </a:prstGeom>
        </p:spPr>
        <p:txBody>
          <a:bodyPr vert="horz" lIns="102429" tIns="51214" rIns="102429" bIns="5121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9721109"/>
            <a:ext cx="3078427" cy="513507"/>
          </a:xfrm>
          <a:prstGeom prst="rect">
            <a:avLst/>
          </a:prstGeom>
        </p:spPr>
        <p:txBody>
          <a:bodyPr vert="horz" lIns="102429" tIns="51214" rIns="102429" bIns="51214" rtlCol="0" anchor="b"/>
          <a:lstStyle>
            <a:lvl1pPr algn="l">
              <a:defRPr sz="1400"/>
            </a:lvl1pPr>
          </a:lstStyle>
          <a:p>
            <a:endParaRPr lang="en-ZA"/>
          </a:p>
        </p:txBody>
      </p:sp>
      <p:sp>
        <p:nvSpPr>
          <p:cNvPr id="7" name="Slide Number Placeholder 6"/>
          <p:cNvSpPr>
            <a:spLocks noGrp="1"/>
          </p:cNvSpPr>
          <p:nvPr>
            <p:ph type="sldNum" sz="quarter" idx="5"/>
          </p:nvPr>
        </p:nvSpPr>
        <p:spPr>
          <a:xfrm>
            <a:off x="4023993" y="9721109"/>
            <a:ext cx="3078427" cy="513507"/>
          </a:xfrm>
          <a:prstGeom prst="rect">
            <a:avLst/>
          </a:prstGeom>
        </p:spPr>
        <p:txBody>
          <a:bodyPr vert="horz" lIns="102429" tIns="51214" rIns="102429" bIns="51214" rtlCol="0" anchor="b"/>
          <a:lstStyle>
            <a:lvl1pPr algn="r">
              <a:defRPr sz="1400"/>
            </a:lvl1pPr>
          </a:lstStyle>
          <a:p>
            <a:fld id="{4B6C86CD-3D02-4953-875A-23F56F335674}" type="slidenum">
              <a:rPr lang="en-ZA" smtClean="0"/>
              <a:pPr/>
              <a:t>‹#›</a:t>
            </a:fld>
            <a:endParaRPr lang="en-ZA"/>
          </a:p>
        </p:txBody>
      </p:sp>
    </p:spTree>
    <p:extLst>
      <p:ext uri="{BB962C8B-B14F-4D97-AF65-F5344CB8AC3E}">
        <p14:creationId xmlns:p14="http://schemas.microsoft.com/office/powerpoint/2010/main" val="2623971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Gawie spoke to us last week about the importance of </a:t>
            </a:r>
            <a:r>
              <a:rPr lang="en-ZA" b="1" u="sng" dirty="0" smtClean="0"/>
              <a:t>faith and obedience if </a:t>
            </a:r>
            <a:r>
              <a:rPr lang="en-ZA" dirty="0" smtClean="0"/>
              <a:t>we’re going to walk in the purposes that God has for us as individuals and as a church.</a:t>
            </a:r>
          </a:p>
          <a:p>
            <a:endParaRPr lang="en-ZA" dirty="0"/>
          </a:p>
          <a:p>
            <a:r>
              <a:rPr lang="en-ZA" dirty="0" smtClean="0"/>
              <a:t>It was really a great introduction to the book of James which has lots to say about faith.  </a:t>
            </a:r>
            <a:r>
              <a:rPr lang="en-ZA" b="1" u="sng" dirty="0" smtClean="0"/>
              <a:t>So before we get going with the book of James I want to give an overview of faith and what growing faith looks like</a:t>
            </a:r>
            <a:r>
              <a:rPr lang="en-ZA" dirty="0" smtClean="0"/>
              <a:t>…</a:t>
            </a:r>
            <a:endParaRPr lang="en-ZA" dirty="0"/>
          </a:p>
        </p:txBody>
      </p:sp>
      <p:sp>
        <p:nvSpPr>
          <p:cNvPr id="4" name="Slide Number Placeholder 3"/>
          <p:cNvSpPr>
            <a:spLocks noGrp="1"/>
          </p:cNvSpPr>
          <p:nvPr>
            <p:ph type="sldNum" sz="quarter" idx="10"/>
          </p:nvPr>
        </p:nvSpPr>
        <p:spPr/>
        <p:txBody>
          <a:bodyPr/>
          <a:lstStyle/>
          <a:p>
            <a:fld id="{4B6C86CD-3D02-4953-875A-23F56F335674}" type="slidenum">
              <a:rPr lang="en-ZA" smtClean="0"/>
              <a:pPr/>
              <a:t>1</a:t>
            </a:fld>
            <a:endParaRPr lang="en-ZA"/>
          </a:p>
        </p:txBody>
      </p:sp>
    </p:spTree>
    <p:extLst>
      <p:ext uri="{BB962C8B-B14F-4D97-AF65-F5344CB8AC3E}">
        <p14:creationId xmlns:p14="http://schemas.microsoft.com/office/powerpoint/2010/main" val="2643412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Before we dive into a discussion about faith, it’s important for us to understand </a:t>
            </a:r>
            <a:r>
              <a:rPr lang="en-ZA" u="sng" dirty="0" smtClean="0"/>
              <a:t>what it is….</a:t>
            </a:r>
          </a:p>
          <a:p>
            <a:endParaRPr lang="en-ZA" dirty="0" smtClean="0"/>
          </a:p>
          <a:p>
            <a:r>
              <a:rPr lang="en-ZA" dirty="0" smtClean="0"/>
              <a:t>Hebrews 11:1 </a:t>
            </a:r>
            <a:r>
              <a:rPr lang="en-ZA" dirty="0">
                <a:latin typeface="Calibri Light" panose="020F0302020204030204" pitchFamily="34" charset="0"/>
                <a:cs typeface="Calibri Light" panose="020F0302020204030204" pitchFamily="34" charset="0"/>
              </a:rPr>
              <a:t>“</a:t>
            </a:r>
            <a:r>
              <a:rPr lang="en-US" i="1" dirty="0">
                <a:latin typeface="Calibri Light" panose="020F0302020204030204" pitchFamily="34" charset="0"/>
                <a:cs typeface="Calibri Light" panose="020F0302020204030204" pitchFamily="34" charset="0"/>
              </a:rPr>
              <a:t>Now faith is confidence in what we hope for and assurance about what we do not see.” </a:t>
            </a:r>
            <a:endParaRPr lang="en-ZA" dirty="0">
              <a:latin typeface="Calibri Light" panose="020F0302020204030204" pitchFamily="34" charset="0"/>
              <a:cs typeface="Calibri Light" panose="020F0302020204030204" pitchFamily="34" charset="0"/>
            </a:endParaRPr>
          </a:p>
          <a:p>
            <a:endParaRPr lang="en-ZA" dirty="0"/>
          </a:p>
          <a:p>
            <a:r>
              <a:rPr lang="en-ZA" dirty="0" smtClean="0"/>
              <a:t>Based on this definition, we can have </a:t>
            </a:r>
            <a:r>
              <a:rPr lang="en-ZA" u="sng" dirty="0" smtClean="0"/>
              <a:t>faith in a range of different things </a:t>
            </a:r>
            <a:r>
              <a:rPr lang="en-ZA" dirty="0" smtClean="0"/>
              <a:t>from things we may own (like a car – which we trust to get us from one place to another) to people (who we perhaps trust to fix the car if it breaks down) to God (who we may trust to get us where we’re going, or to take us to heaven if we don’t get to our destination).</a:t>
            </a:r>
          </a:p>
          <a:p>
            <a:endParaRPr lang="en-ZA" dirty="0"/>
          </a:p>
          <a:p>
            <a:r>
              <a:rPr lang="en-ZA" dirty="0" smtClean="0"/>
              <a:t>What is very clear from scripture though, is that </a:t>
            </a:r>
            <a:r>
              <a:rPr lang="en-ZA" u="sng" dirty="0" smtClean="0"/>
              <a:t>Faith is central to our walk with Jesus</a:t>
            </a:r>
            <a:r>
              <a:rPr lang="en-ZA" dirty="0" smtClean="0"/>
              <a:t>.  Paul makes this very clear in Hebrews 11 where he writes:</a:t>
            </a:r>
          </a:p>
          <a:p>
            <a:endParaRPr lang="en-ZA" dirty="0"/>
          </a:p>
          <a:p>
            <a:r>
              <a:rPr lang="en-ZA" dirty="0" smtClean="0"/>
              <a:t>Hebrews 11:6 </a:t>
            </a:r>
            <a:r>
              <a:rPr lang="en-US" i="1" dirty="0">
                <a:latin typeface="Calibri Light" panose="020F0302020204030204" pitchFamily="34" charset="0"/>
                <a:cs typeface="Calibri Light" panose="020F0302020204030204" pitchFamily="34" charset="0"/>
              </a:rPr>
              <a:t>Without faith it is impossible to please </a:t>
            </a:r>
            <a:r>
              <a:rPr lang="en-US" i="1" dirty="0" smtClean="0">
                <a:latin typeface="Calibri Light" panose="020F0302020204030204" pitchFamily="34" charset="0"/>
                <a:cs typeface="Calibri Light" panose="020F0302020204030204" pitchFamily="34" charset="0"/>
              </a:rPr>
              <a:t>God</a:t>
            </a:r>
          </a:p>
          <a:p>
            <a:endParaRPr lang="en-US" i="1" dirty="0">
              <a:latin typeface="Calibri Light" panose="020F0302020204030204" pitchFamily="34" charset="0"/>
              <a:cs typeface="Calibri Light" panose="020F0302020204030204" pitchFamily="34" charset="0"/>
            </a:endParaRPr>
          </a:p>
          <a:p>
            <a:r>
              <a:rPr lang="en-US" dirty="0" smtClean="0">
                <a:latin typeface="Calibri Light" panose="020F0302020204030204" pitchFamily="34" charset="0"/>
                <a:cs typeface="Calibri Light" panose="020F0302020204030204" pitchFamily="34" charset="0"/>
              </a:rPr>
              <a:t>We also know that for us to have a relationship with God, we have to </a:t>
            </a:r>
            <a:r>
              <a:rPr lang="en-US" u="sng" dirty="0" smtClean="0">
                <a:latin typeface="Calibri Light" panose="020F0302020204030204" pitchFamily="34" charset="0"/>
                <a:cs typeface="Calibri Light" panose="020F0302020204030204" pitchFamily="34" charset="0"/>
              </a:rPr>
              <a:t>put our faith in Jesus</a:t>
            </a:r>
            <a:r>
              <a:rPr lang="en-US" dirty="0" smtClean="0">
                <a:latin typeface="Calibri Light" panose="020F0302020204030204" pitchFamily="34" charset="0"/>
                <a:cs typeface="Calibri Light" panose="020F0302020204030204" pitchFamily="34" charset="0"/>
              </a:rPr>
              <a:t> and accept the grace that he gives us.  </a:t>
            </a:r>
          </a:p>
          <a:p>
            <a:endParaRPr lang="en-US" dirty="0" smtClean="0">
              <a:latin typeface="Calibri Light" panose="020F0302020204030204" pitchFamily="34" charset="0"/>
              <a:cs typeface="Calibri Light" panose="020F0302020204030204" pitchFamily="34" charset="0"/>
            </a:endParaRPr>
          </a:p>
          <a:p>
            <a:pPr marL="612591" indent="-612591"/>
            <a:r>
              <a:rPr lang="en-ZA" dirty="0">
                <a:solidFill>
                  <a:schemeClr val="bg2">
                    <a:lumMod val="25000"/>
                  </a:schemeClr>
                </a:solidFill>
              </a:rPr>
              <a:t>Ephesians 2:8	</a:t>
            </a:r>
          </a:p>
          <a:p>
            <a:r>
              <a:rPr lang="en-ZA" i="1" dirty="0">
                <a:latin typeface="Calibri Light" panose="020F0302020204030204" pitchFamily="34" charset="0"/>
                <a:cs typeface="Calibri Light" panose="020F0302020204030204" pitchFamily="34" charset="0"/>
              </a:rPr>
              <a:t>“For it is by grace you have been saved, </a:t>
            </a:r>
            <a:r>
              <a:rPr lang="en-ZA" i="1" u="sng" dirty="0">
                <a:latin typeface="Calibri Light" panose="020F0302020204030204" pitchFamily="34" charset="0"/>
                <a:cs typeface="Calibri Light" panose="020F0302020204030204" pitchFamily="34" charset="0"/>
              </a:rPr>
              <a:t>through faith</a:t>
            </a:r>
            <a:r>
              <a:rPr lang="en-ZA" i="1" dirty="0">
                <a:latin typeface="Calibri Light" panose="020F0302020204030204" pitchFamily="34" charset="0"/>
                <a:cs typeface="Calibri Light" panose="020F0302020204030204" pitchFamily="34" charset="0"/>
              </a:rPr>
              <a:t>—and this is not from yourselves, it is the gift of God.”</a:t>
            </a:r>
          </a:p>
          <a:p>
            <a:endParaRPr lang="en-US" dirty="0" smtClean="0">
              <a:latin typeface="Calibri Light" panose="020F0302020204030204" pitchFamily="34" charset="0"/>
              <a:cs typeface="Calibri Light" panose="020F0302020204030204" pitchFamily="34" charset="0"/>
            </a:endParaRPr>
          </a:p>
        </p:txBody>
      </p:sp>
      <p:sp>
        <p:nvSpPr>
          <p:cNvPr id="4" name="Slide Number Placeholder 3"/>
          <p:cNvSpPr>
            <a:spLocks noGrp="1"/>
          </p:cNvSpPr>
          <p:nvPr>
            <p:ph type="sldNum" sz="quarter" idx="10"/>
          </p:nvPr>
        </p:nvSpPr>
        <p:spPr/>
        <p:txBody>
          <a:bodyPr/>
          <a:lstStyle/>
          <a:p>
            <a:fld id="{4B6C86CD-3D02-4953-875A-23F56F335674}" type="slidenum">
              <a:rPr lang="en-ZA" smtClean="0"/>
              <a:pPr/>
              <a:t>2</a:t>
            </a:fld>
            <a:endParaRPr lang="en-ZA"/>
          </a:p>
        </p:txBody>
      </p:sp>
    </p:spTree>
    <p:extLst>
      <p:ext uri="{BB962C8B-B14F-4D97-AF65-F5344CB8AC3E}">
        <p14:creationId xmlns:p14="http://schemas.microsoft.com/office/powerpoint/2010/main" val="2931810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Before we dive into a discussion about faith, it’s important for us to understand </a:t>
            </a:r>
            <a:r>
              <a:rPr lang="en-ZA" u="sng" dirty="0" smtClean="0"/>
              <a:t>what it is….</a:t>
            </a:r>
          </a:p>
          <a:p>
            <a:endParaRPr lang="en-ZA" dirty="0" smtClean="0"/>
          </a:p>
          <a:p>
            <a:r>
              <a:rPr lang="en-ZA" dirty="0" smtClean="0"/>
              <a:t>Hebrews 11:1 </a:t>
            </a:r>
            <a:r>
              <a:rPr lang="en-ZA" dirty="0">
                <a:latin typeface="Calibri Light" panose="020F0302020204030204" pitchFamily="34" charset="0"/>
                <a:cs typeface="Calibri Light" panose="020F0302020204030204" pitchFamily="34" charset="0"/>
              </a:rPr>
              <a:t>“</a:t>
            </a:r>
            <a:r>
              <a:rPr lang="en-US" i="1" dirty="0">
                <a:latin typeface="Calibri Light" panose="020F0302020204030204" pitchFamily="34" charset="0"/>
                <a:cs typeface="Calibri Light" panose="020F0302020204030204" pitchFamily="34" charset="0"/>
              </a:rPr>
              <a:t>Now faith is confidence in what we hope for and assurance about what we do not see.” </a:t>
            </a:r>
            <a:endParaRPr lang="en-ZA" dirty="0">
              <a:latin typeface="Calibri Light" panose="020F0302020204030204" pitchFamily="34" charset="0"/>
              <a:cs typeface="Calibri Light" panose="020F0302020204030204" pitchFamily="34" charset="0"/>
            </a:endParaRPr>
          </a:p>
          <a:p>
            <a:endParaRPr lang="en-ZA" dirty="0"/>
          </a:p>
          <a:p>
            <a:r>
              <a:rPr lang="en-ZA" dirty="0" smtClean="0"/>
              <a:t>Based on this definition, we can have </a:t>
            </a:r>
            <a:r>
              <a:rPr lang="en-ZA" u="sng" dirty="0" smtClean="0"/>
              <a:t>faith in a range of different things </a:t>
            </a:r>
            <a:r>
              <a:rPr lang="en-ZA" dirty="0" smtClean="0"/>
              <a:t>from things we may own (like a car – which we trust to get us from one place to another) to people (who we perhaps trust to fix the car if it breaks down) to God (who we may trust to get us where we’re going, or to take us to heaven if we don’t get to our destination).</a:t>
            </a:r>
          </a:p>
          <a:p>
            <a:endParaRPr lang="en-ZA" dirty="0"/>
          </a:p>
          <a:p>
            <a:r>
              <a:rPr lang="en-ZA" dirty="0" smtClean="0"/>
              <a:t>What is very clear from scripture though, is that </a:t>
            </a:r>
            <a:r>
              <a:rPr lang="en-ZA" u="sng" dirty="0" smtClean="0"/>
              <a:t>Faith is central to our walk with Jesus</a:t>
            </a:r>
            <a:r>
              <a:rPr lang="en-ZA" dirty="0" smtClean="0"/>
              <a:t>.  Paul makes this very clear in Hebrews 11 where he writes:</a:t>
            </a:r>
          </a:p>
          <a:p>
            <a:endParaRPr lang="en-ZA" dirty="0"/>
          </a:p>
          <a:p>
            <a:r>
              <a:rPr lang="en-ZA" dirty="0" smtClean="0"/>
              <a:t>Hebrews 11:6 </a:t>
            </a:r>
            <a:r>
              <a:rPr lang="en-US" i="1" dirty="0">
                <a:latin typeface="Calibri Light" panose="020F0302020204030204" pitchFamily="34" charset="0"/>
                <a:cs typeface="Calibri Light" panose="020F0302020204030204" pitchFamily="34" charset="0"/>
              </a:rPr>
              <a:t>Without faith it is impossible to please </a:t>
            </a:r>
            <a:r>
              <a:rPr lang="en-US" i="1" dirty="0" smtClean="0">
                <a:latin typeface="Calibri Light" panose="020F0302020204030204" pitchFamily="34" charset="0"/>
                <a:cs typeface="Calibri Light" panose="020F0302020204030204" pitchFamily="34" charset="0"/>
              </a:rPr>
              <a:t>God</a:t>
            </a:r>
          </a:p>
          <a:p>
            <a:endParaRPr lang="en-US" i="1" dirty="0">
              <a:latin typeface="Calibri Light" panose="020F0302020204030204" pitchFamily="34" charset="0"/>
              <a:cs typeface="Calibri Light" panose="020F0302020204030204" pitchFamily="34" charset="0"/>
            </a:endParaRPr>
          </a:p>
          <a:p>
            <a:r>
              <a:rPr lang="en-US" dirty="0" smtClean="0">
                <a:latin typeface="Calibri Light" panose="020F0302020204030204" pitchFamily="34" charset="0"/>
                <a:cs typeface="Calibri Light" panose="020F0302020204030204" pitchFamily="34" charset="0"/>
              </a:rPr>
              <a:t>We also know that for us to have a relationship with God, we have to </a:t>
            </a:r>
            <a:r>
              <a:rPr lang="en-US" u="sng" dirty="0" smtClean="0">
                <a:latin typeface="Calibri Light" panose="020F0302020204030204" pitchFamily="34" charset="0"/>
                <a:cs typeface="Calibri Light" panose="020F0302020204030204" pitchFamily="34" charset="0"/>
              </a:rPr>
              <a:t>put our faith in Jesus</a:t>
            </a:r>
            <a:r>
              <a:rPr lang="en-US" dirty="0" smtClean="0">
                <a:latin typeface="Calibri Light" panose="020F0302020204030204" pitchFamily="34" charset="0"/>
                <a:cs typeface="Calibri Light" panose="020F0302020204030204" pitchFamily="34" charset="0"/>
              </a:rPr>
              <a:t> and accept the grace that he gives us.  </a:t>
            </a:r>
          </a:p>
          <a:p>
            <a:endParaRPr lang="en-US" dirty="0" smtClean="0">
              <a:latin typeface="Calibri Light" panose="020F0302020204030204" pitchFamily="34" charset="0"/>
              <a:cs typeface="Calibri Light" panose="020F0302020204030204" pitchFamily="34" charset="0"/>
            </a:endParaRPr>
          </a:p>
          <a:p>
            <a:pPr marL="612591" indent="-612591"/>
            <a:r>
              <a:rPr lang="en-ZA" dirty="0">
                <a:solidFill>
                  <a:schemeClr val="bg2">
                    <a:lumMod val="25000"/>
                  </a:schemeClr>
                </a:solidFill>
              </a:rPr>
              <a:t>Ephesians 2:8	</a:t>
            </a:r>
          </a:p>
          <a:p>
            <a:r>
              <a:rPr lang="en-ZA" i="1" dirty="0">
                <a:latin typeface="Calibri Light" panose="020F0302020204030204" pitchFamily="34" charset="0"/>
                <a:cs typeface="Calibri Light" panose="020F0302020204030204" pitchFamily="34" charset="0"/>
              </a:rPr>
              <a:t>“For it is by grace you have been saved, </a:t>
            </a:r>
            <a:r>
              <a:rPr lang="en-ZA" i="1" u="sng" dirty="0">
                <a:latin typeface="Calibri Light" panose="020F0302020204030204" pitchFamily="34" charset="0"/>
                <a:cs typeface="Calibri Light" panose="020F0302020204030204" pitchFamily="34" charset="0"/>
              </a:rPr>
              <a:t>through faith</a:t>
            </a:r>
            <a:r>
              <a:rPr lang="en-ZA" i="1" dirty="0">
                <a:latin typeface="Calibri Light" panose="020F0302020204030204" pitchFamily="34" charset="0"/>
                <a:cs typeface="Calibri Light" panose="020F0302020204030204" pitchFamily="34" charset="0"/>
              </a:rPr>
              <a:t>—and this is not from yourselves, it is the gift of God.”</a:t>
            </a:r>
          </a:p>
          <a:p>
            <a:endParaRPr lang="en-US" dirty="0" smtClean="0">
              <a:latin typeface="Calibri Light" panose="020F0302020204030204" pitchFamily="34" charset="0"/>
              <a:cs typeface="Calibri Light" panose="020F0302020204030204" pitchFamily="34" charset="0"/>
            </a:endParaRPr>
          </a:p>
        </p:txBody>
      </p:sp>
      <p:sp>
        <p:nvSpPr>
          <p:cNvPr id="4" name="Slide Number Placeholder 3"/>
          <p:cNvSpPr>
            <a:spLocks noGrp="1"/>
          </p:cNvSpPr>
          <p:nvPr>
            <p:ph type="sldNum" sz="quarter" idx="10"/>
          </p:nvPr>
        </p:nvSpPr>
        <p:spPr/>
        <p:txBody>
          <a:bodyPr/>
          <a:lstStyle/>
          <a:p>
            <a:fld id="{4B6C86CD-3D02-4953-875A-23F56F335674}" type="slidenum">
              <a:rPr lang="en-ZA" smtClean="0"/>
              <a:pPr/>
              <a:t>3</a:t>
            </a:fld>
            <a:endParaRPr lang="en-ZA"/>
          </a:p>
        </p:txBody>
      </p:sp>
    </p:spTree>
    <p:extLst>
      <p:ext uri="{BB962C8B-B14F-4D97-AF65-F5344CB8AC3E}">
        <p14:creationId xmlns:p14="http://schemas.microsoft.com/office/powerpoint/2010/main" val="16601596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So the illustration that we’re given about faith is of a seed that becomes a tree and that the bears fruit.</a:t>
            </a:r>
          </a:p>
          <a:p>
            <a:endParaRPr lang="en-ZA" dirty="0"/>
          </a:p>
          <a:p>
            <a:r>
              <a:rPr lang="en-ZA" dirty="0"/>
              <a:t>But for any tree, we know that </a:t>
            </a:r>
            <a:r>
              <a:rPr lang="en-ZA" u="sng" dirty="0"/>
              <a:t>what is </a:t>
            </a:r>
            <a:r>
              <a:rPr lang="en-ZA" u="sng" dirty="0" smtClean="0"/>
              <a:t>above </a:t>
            </a:r>
            <a:r>
              <a:rPr lang="en-ZA" u="sng" dirty="0"/>
              <a:t>ground is just as important as what is under the ground</a:t>
            </a:r>
            <a:r>
              <a:rPr lang="en-ZA" dirty="0"/>
              <a:t>.  </a:t>
            </a:r>
            <a:r>
              <a:rPr lang="en-ZA" dirty="0" smtClean="0"/>
              <a:t>And the extent of our roots is based on the extent to which we trust God with our hearts and our lives…</a:t>
            </a:r>
          </a:p>
          <a:p>
            <a:endParaRPr lang="en-ZA" dirty="0"/>
          </a:p>
          <a:p>
            <a:r>
              <a:rPr lang="en-ZA" dirty="0" smtClean="0"/>
              <a:t>If a </a:t>
            </a:r>
            <a:r>
              <a:rPr lang="en-ZA" dirty="0"/>
              <a:t>tree has shallow roots, it’s likely to be blown down by any storm that comes it’s way</a:t>
            </a:r>
            <a:r>
              <a:rPr lang="en-ZA" dirty="0" smtClean="0"/>
              <a:t>.  </a:t>
            </a:r>
            <a:r>
              <a:rPr lang="en-ZA" u="sng" dirty="0" smtClean="0"/>
              <a:t>But if it’s roots are deep, (if we cultivate a deep faith in God), it will stand strong, like a tree that has become established along a river bank, even when trouble comes</a:t>
            </a:r>
            <a:r>
              <a:rPr lang="en-ZA" dirty="0" smtClean="0"/>
              <a:t>.</a:t>
            </a:r>
            <a:endParaRPr lang="en-ZA" dirty="0"/>
          </a:p>
          <a:p>
            <a:endParaRPr lang="en-ZA" dirty="0"/>
          </a:p>
        </p:txBody>
      </p:sp>
      <p:sp>
        <p:nvSpPr>
          <p:cNvPr id="4" name="Slide Number Placeholder 3"/>
          <p:cNvSpPr>
            <a:spLocks noGrp="1"/>
          </p:cNvSpPr>
          <p:nvPr>
            <p:ph type="sldNum" sz="quarter" idx="10"/>
          </p:nvPr>
        </p:nvSpPr>
        <p:spPr/>
        <p:txBody>
          <a:bodyPr/>
          <a:lstStyle/>
          <a:p>
            <a:fld id="{4B6C86CD-3D02-4953-875A-23F56F335674}" type="slidenum">
              <a:rPr lang="en-ZA" smtClean="0"/>
              <a:pPr/>
              <a:t>4</a:t>
            </a:fld>
            <a:endParaRPr lang="en-ZA"/>
          </a:p>
        </p:txBody>
      </p:sp>
    </p:spTree>
    <p:extLst>
      <p:ext uri="{BB962C8B-B14F-4D97-AF65-F5344CB8AC3E}">
        <p14:creationId xmlns:p14="http://schemas.microsoft.com/office/powerpoint/2010/main" val="35774022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2018/08/04</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992992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2018/08/04</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1108622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2018/08/04</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4197104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2018/08/04</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3162647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A6C7CC-2A5E-4FD7-BF1C-745AA193A72D}" type="datetimeFigureOut">
              <a:rPr lang="en-ZA" smtClean="0"/>
              <a:pPr/>
              <a:t>2018/08/04</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3083530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3A6C7CC-2A5E-4FD7-BF1C-745AA193A72D}" type="datetimeFigureOut">
              <a:rPr lang="en-ZA" smtClean="0"/>
              <a:pPr/>
              <a:t>2018/08/04</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1132120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3A6C7CC-2A5E-4FD7-BF1C-745AA193A72D}" type="datetimeFigureOut">
              <a:rPr lang="en-ZA" smtClean="0"/>
              <a:pPr/>
              <a:t>2018/08/04</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139306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3A6C7CC-2A5E-4FD7-BF1C-745AA193A72D}" type="datetimeFigureOut">
              <a:rPr lang="en-ZA" smtClean="0"/>
              <a:pPr/>
              <a:t>2018/08/04</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618245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A6C7CC-2A5E-4FD7-BF1C-745AA193A72D}" type="datetimeFigureOut">
              <a:rPr lang="en-ZA" smtClean="0"/>
              <a:pPr/>
              <a:t>2018/08/04</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2262077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A6C7CC-2A5E-4FD7-BF1C-745AA193A72D}" type="datetimeFigureOut">
              <a:rPr lang="en-ZA" smtClean="0"/>
              <a:pPr/>
              <a:t>2018/08/04</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926590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A6C7CC-2A5E-4FD7-BF1C-745AA193A72D}" type="datetimeFigureOut">
              <a:rPr lang="en-ZA" smtClean="0"/>
              <a:pPr/>
              <a:t>2018/08/04</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93453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A6C7CC-2A5E-4FD7-BF1C-745AA193A72D}" type="datetimeFigureOut">
              <a:rPr lang="en-ZA" smtClean="0"/>
              <a:pPr/>
              <a:t>2018/08/04</a:t>
            </a:fld>
            <a:endParaRPr lang="en-ZA"/>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0FD0F5-B64E-452C-A76E-E85FEF941D3A}" type="slidenum">
              <a:rPr lang="en-ZA" smtClean="0"/>
              <a:pPr/>
              <a:t>‹#›</a:t>
            </a:fld>
            <a:endParaRPr lang="en-ZA"/>
          </a:p>
        </p:txBody>
      </p:sp>
    </p:spTree>
    <p:extLst>
      <p:ext uri="{BB962C8B-B14F-4D97-AF65-F5344CB8AC3E}">
        <p14:creationId xmlns:p14="http://schemas.microsoft.com/office/powerpoint/2010/main" val="22239833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17320" y="2601119"/>
            <a:ext cx="6858000" cy="1655762"/>
          </a:xfrm>
        </p:spPr>
        <p:txBody>
          <a:bodyPr/>
          <a:lstStyle/>
          <a:p>
            <a:r>
              <a:rPr lang="en-US" dirty="0" smtClean="0"/>
              <a:t>Taking ground by</a:t>
            </a:r>
            <a:endParaRPr lang="en-ZA"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449107"/>
            <a:ext cx="9144001" cy="3491193"/>
          </a:xfrm>
          <a:prstGeom prst="rect">
            <a:avLst/>
          </a:prstGeom>
        </p:spPr>
      </p:pic>
      <p:sp>
        <p:nvSpPr>
          <p:cNvPr id="5" name="TextBox 4"/>
          <p:cNvSpPr txBox="1"/>
          <p:nvPr/>
        </p:nvSpPr>
        <p:spPr>
          <a:xfrm>
            <a:off x="6955790" y="4615528"/>
            <a:ext cx="2023110" cy="649543"/>
          </a:xfrm>
          <a:prstGeom prst="rect">
            <a:avLst/>
          </a:prstGeom>
          <a:solidFill>
            <a:srgbClr val="76717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2000" dirty="0">
                <a:solidFill>
                  <a:schemeClr val="bg1"/>
                </a:solidFill>
                <a:latin typeface="Calibri Light" panose="020F0302020204030204" pitchFamily="34" charset="0"/>
                <a:cs typeface="Calibri Light" panose="020F0302020204030204" pitchFamily="34" charset="0"/>
              </a:rPr>
              <a:t>Joshua 5:2-12 </a:t>
            </a:r>
            <a:endParaRPr lang="en-ZA" sz="2000" b="0" i="1" dirty="0">
              <a:solidFill>
                <a:schemeClr val="bg1"/>
              </a:solidFill>
              <a:latin typeface="Calibri Light" panose="020F0302020204030204" pitchFamily="34" charset="0"/>
              <a:cs typeface="Calibri Light" panose="020F0302020204030204" pitchFamily="34" charset="0"/>
            </a:endParaRPr>
          </a:p>
        </p:txBody>
      </p:sp>
      <p:sp>
        <p:nvSpPr>
          <p:cNvPr id="7" name="TextBox 6"/>
          <p:cNvSpPr txBox="1"/>
          <p:nvPr/>
        </p:nvSpPr>
        <p:spPr>
          <a:xfrm>
            <a:off x="1693544" y="2601119"/>
            <a:ext cx="2658110" cy="649543"/>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2000" dirty="0" smtClean="0">
                <a:solidFill>
                  <a:schemeClr val="bg1"/>
                </a:solidFill>
                <a:latin typeface="Calibri Light" panose="020F0302020204030204" pitchFamily="34" charset="0"/>
                <a:cs typeface="Calibri Light" panose="020F0302020204030204" pitchFamily="34" charset="0"/>
              </a:rPr>
              <a:t>TAKING GROUND BY</a:t>
            </a:r>
            <a:endParaRPr lang="en-ZA" sz="2000" b="0" i="1" dirty="0">
              <a:solidFill>
                <a:schemeClr val="bg1"/>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82748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384611"/>
            <a:ext cx="9144000" cy="3576917"/>
          </a:xfrm>
          <a:prstGeom prst="rect">
            <a:avLst/>
          </a:prstGeom>
          <a:solidFill>
            <a:srgbClr val="BEB2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TextBox 7"/>
          <p:cNvSpPr txBox="1"/>
          <p:nvPr/>
        </p:nvSpPr>
        <p:spPr>
          <a:xfrm>
            <a:off x="305697" y="2617763"/>
            <a:ext cx="8525436" cy="1761524"/>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285750" indent="-285750">
              <a:buFont typeface="Arial" panose="020B0604020202020204" pitchFamily="34" charset="0"/>
              <a:buChar char="•"/>
            </a:pPr>
            <a:r>
              <a:rPr lang="en-ZA" dirty="0" smtClean="0">
                <a:solidFill>
                  <a:schemeClr val="tx1"/>
                </a:solidFill>
                <a:effectLst>
                  <a:glow rad="101600">
                    <a:srgbClr val="3B3838">
                      <a:alpha val="60000"/>
                    </a:srgbClr>
                  </a:glow>
                </a:effectLst>
              </a:rPr>
              <a:t>The </a:t>
            </a:r>
            <a:r>
              <a:rPr lang="en-ZA" dirty="0">
                <a:solidFill>
                  <a:schemeClr val="tx1"/>
                </a:solidFill>
                <a:effectLst>
                  <a:glow rad="101600">
                    <a:srgbClr val="3B3838">
                      <a:alpha val="60000"/>
                    </a:srgbClr>
                  </a:glow>
                </a:effectLst>
              </a:rPr>
              <a:t>heart of covenant is commitment – in the bible, it refers to a formal agreement made by God with His people </a:t>
            </a:r>
            <a:endParaRPr lang="en-ZA" dirty="0" smtClean="0">
              <a:solidFill>
                <a:schemeClr val="tx1"/>
              </a:solidFill>
              <a:effectLst>
                <a:glow rad="101600">
                  <a:srgbClr val="3B3838">
                    <a:alpha val="60000"/>
                  </a:srgbClr>
                </a:glow>
              </a:effectLst>
            </a:endParaRPr>
          </a:p>
          <a:p>
            <a:endParaRPr lang="en-ZA" dirty="0">
              <a:solidFill>
                <a:schemeClr val="tx1"/>
              </a:solidFill>
              <a:effectLst>
                <a:glow rad="101600">
                  <a:srgbClr val="3B3838">
                    <a:alpha val="60000"/>
                  </a:srgbClr>
                </a:glow>
              </a:effectLst>
            </a:endParaRPr>
          </a:p>
          <a:p>
            <a:pPr marL="285750" indent="-285750">
              <a:buFont typeface="Arial" panose="020B0604020202020204" pitchFamily="34" charset="0"/>
              <a:buChar char="•"/>
            </a:pPr>
            <a:r>
              <a:rPr lang="en-ZA" dirty="0" smtClean="0">
                <a:solidFill>
                  <a:schemeClr val="tx1"/>
                </a:solidFill>
                <a:effectLst>
                  <a:glow rad="101600">
                    <a:srgbClr val="3B3838">
                      <a:alpha val="60000"/>
                    </a:srgbClr>
                  </a:glow>
                </a:effectLst>
              </a:rPr>
              <a:t>It </a:t>
            </a:r>
            <a:r>
              <a:rPr lang="en-ZA" dirty="0">
                <a:solidFill>
                  <a:schemeClr val="tx1"/>
                </a:solidFill>
                <a:effectLst>
                  <a:glow rad="101600">
                    <a:srgbClr val="3B3838">
                      <a:alpha val="60000"/>
                    </a:srgbClr>
                  </a:glow>
                </a:effectLst>
              </a:rPr>
              <a:t>is an agreement of mutual obligation. Regardless of how asymmetrical, each party is understood as being accountable in acting to uphold his or her side of the covenant.</a:t>
            </a:r>
          </a:p>
          <a:p>
            <a:endParaRPr lang="en-ZA" b="0" dirty="0">
              <a:solidFill>
                <a:schemeClr val="bg1"/>
              </a:solidFill>
              <a:effectLst>
                <a:glow rad="101600">
                  <a:srgbClr val="3B3838">
                    <a:alpha val="60000"/>
                  </a:srgbClr>
                </a:glow>
              </a:effectLst>
              <a:latin typeface="Calibri Light" panose="020F0302020204030204" pitchFamily="34" charset="0"/>
              <a:cs typeface="Calibri Light" panose="020F0302020204030204" pitchFamily="34" charset="0"/>
            </a:endParaRPr>
          </a:p>
        </p:txBody>
      </p:sp>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t="46888" b="24737"/>
          <a:stretch/>
        </p:blipFill>
        <p:spPr>
          <a:xfrm>
            <a:off x="0" y="1101911"/>
            <a:ext cx="9144001" cy="990600"/>
          </a:xfrm>
          <a:prstGeom prst="rect">
            <a:avLst/>
          </a:prstGeom>
        </p:spPr>
      </p:pic>
      <p:sp>
        <p:nvSpPr>
          <p:cNvPr id="5" name="Subtitle 2"/>
          <p:cNvSpPr txBox="1">
            <a:spLocks/>
          </p:cNvSpPr>
          <p:nvPr/>
        </p:nvSpPr>
        <p:spPr>
          <a:xfrm>
            <a:off x="568661" y="1396530"/>
            <a:ext cx="1523103"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smtClean="0">
                <a:solidFill>
                  <a:schemeClr val="bg1"/>
                </a:solidFill>
              </a:rPr>
              <a:t>What is</a:t>
            </a:r>
            <a:endParaRPr lang="en-ZA" dirty="0">
              <a:solidFill>
                <a:schemeClr val="bg1"/>
              </a:solidFill>
            </a:endParaRPr>
          </a:p>
        </p:txBody>
      </p:sp>
      <p:sp>
        <p:nvSpPr>
          <p:cNvPr id="6" name="Subtitle 2"/>
          <p:cNvSpPr txBox="1">
            <a:spLocks/>
          </p:cNvSpPr>
          <p:nvPr/>
        </p:nvSpPr>
        <p:spPr>
          <a:xfrm>
            <a:off x="7257079" y="1400197"/>
            <a:ext cx="1222785" cy="46887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smtClean="0">
                <a:solidFill>
                  <a:schemeClr val="bg1"/>
                </a:solidFill>
              </a:rPr>
              <a:t>?</a:t>
            </a:r>
            <a:endParaRPr lang="en-ZA" dirty="0">
              <a:solidFill>
                <a:schemeClr val="bg1"/>
              </a:solidFill>
            </a:endParaRPr>
          </a:p>
        </p:txBody>
      </p:sp>
    </p:spTree>
    <p:extLst>
      <p:ext uri="{BB962C8B-B14F-4D97-AF65-F5344CB8AC3E}">
        <p14:creationId xmlns:p14="http://schemas.microsoft.com/office/powerpoint/2010/main" val="10258538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934" t="1613" r="16835" b="10485"/>
          <a:stretch/>
        </p:blipFill>
        <p:spPr>
          <a:xfrm>
            <a:off x="0" y="-50800"/>
            <a:ext cx="9131300" cy="6921500"/>
          </a:xfrm>
          <a:prstGeom prst="rect">
            <a:avLst/>
          </a:prstGeom>
        </p:spPr>
      </p:pic>
      <p:sp>
        <p:nvSpPr>
          <p:cNvPr id="9" name="TextBox 8"/>
          <p:cNvSpPr txBox="1"/>
          <p:nvPr/>
        </p:nvSpPr>
        <p:spPr>
          <a:xfrm>
            <a:off x="3749040" y="2734169"/>
            <a:ext cx="5394959" cy="1358460"/>
          </a:xfrm>
          <a:prstGeom prst="rect">
            <a:avLst/>
          </a:prstGeom>
          <a:solidFill>
            <a:schemeClr val="bg2">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dirty="0">
                <a:solidFill>
                  <a:schemeClr val="bg1"/>
                </a:solidFill>
                <a:effectLst>
                  <a:glow rad="101600">
                    <a:schemeClr val="accent2">
                      <a:satMod val="175000"/>
                      <a:alpha val="40000"/>
                    </a:schemeClr>
                  </a:glow>
                </a:effectLst>
              </a:rPr>
              <a:t>A holy people who love God and who demonstrate God to the </a:t>
            </a:r>
            <a:r>
              <a:rPr lang="en-ZA" dirty="0" smtClean="0">
                <a:solidFill>
                  <a:schemeClr val="bg1"/>
                </a:solidFill>
                <a:effectLst>
                  <a:glow rad="101600">
                    <a:schemeClr val="accent2">
                      <a:satMod val="175000"/>
                      <a:alpha val="40000"/>
                    </a:schemeClr>
                  </a:glow>
                </a:effectLst>
              </a:rPr>
              <a:t>world</a:t>
            </a:r>
            <a:endParaRPr lang="en-ZA" dirty="0">
              <a:solidFill>
                <a:schemeClr val="bg1"/>
              </a:solidFill>
              <a:effectLst>
                <a:glow rad="101600">
                  <a:schemeClr val="accent2">
                    <a:satMod val="175000"/>
                    <a:alpha val="40000"/>
                  </a:schemeClr>
                </a:glow>
              </a:effectLst>
            </a:endParaRPr>
          </a:p>
          <a:p>
            <a:endParaRPr lang="en-ZA" b="0" i="1" baseline="30000" dirty="0" smtClean="0">
              <a:solidFill>
                <a:schemeClr val="bg1"/>
              </a:solidFill>
              <a:latin typeface="Calibri Light" panose="020F0302020204030204" pitchFamily="34" charset="0"/>
              <a:cs typeface="Calibri Light" panose="020F0302020204030204" pitchFamily="34" charset="0"/>
            </a:endParaRPr>
          </a:p>
          <a:p>
            <a:endParaRPr lang="en-ZA" b="0" i="1" baseline="30000" dirty="0">
              <a:solidFill>
                <a:schemeClr val="bg1"/>
              </a:solidFill>
              <a:latin typeface="Calibri Light" panose="020F0302020204030204" pitchFamily="34" charset="0"/>
              <a:cs typeface="Calibri Light" panose="020F0302020204030204" pitchFamily="34" charset="0"/>
            </a:endParaRPr>
          </a:p>
        </p:txBody>
      </p:sp>
      <p:sp>
        <p:nvSpPr>
          <p:cNvPr id="10" name="TextBox 9"/>
          <p:cNvSpPr txBox="1"/>
          <p:nvPr/>
        </p:nvSpPr>
        <p:spPr>
          <a:xfrm>
            <a:off x="0" y="2734169"/>
            <a:ext cx="3905249" cy="1358460"/>
          </a:xfrm>
          <a:prstGeom prst="rect">
            <a:avLst/>
          </a:prstGeom>
          <a:solidFill>
            <a:schemeClr val="bg2">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5400" dirty="0" smtClean="0">
                <a:solidFill>
                  <a:schemeClr val="bg1"/>
                </a:solidFill>
                <a:effectLst>
                  <a:glow rad="101600">
                    <a:schemeClr val="accent2">
                      <a:satMod val="175000"/>
                      <a:alpha val="40000"/>
                    </a:schemeClr>
                  </a:glow>
                </a:effectLst>
              </a:rPr>
              <a:t>PURPOSE:</a:t>
            </a:r>
            <a:endParaRPr lang="en-ZA" sz="5400" dirty="0">
              <a:solidFill>
                <a:schemeClr val="bg1"/>
              </a:solidFill>
              <a:effectLst>
                <a:glow rad="101600">
                  <a:schemeClr val="accent2">
                    <a:satMod val="175000"/>
                    <a:alpha val="40000"/>
                  </a:schemeClr>
                </a:glow>
              </a:effectLst>
            </a:endParaRPr>
          </a:p>
          <a:p>
            <a:endParaRPr lang="en-ZA" b="0" i="1" baseline="30000" dirty="0" smtClean="0">
              <a:solidFill>
                <a:schemeClr val="bg1"/>
              </a:solidFill>
              <a:latin typeface="Calibri Light" panose="020F0302020204030204" pitchFamily="34" charset="0"/>
              <a:cs typeface="Calibri Light" panose="020F0302020204030204" pitchFamily="34" charset="0"/>
            </a:endParaRPr>
          </a:p>
          <a:p>
            <a:endParaRPr lang="en-ZA" b="0" i="1" baseline="30000" dirty="0">
              <a:solidFill>
                <a:schemeClr val="bg1"/>
              </a:solidFill>
              <a:latin typeface="Calibri Light" panose="020F0302020204030204" pitchFamily="34" charset="0"/>
              <a:cs typeface="Calibri Light" panose="020F0302020204030204" pitchFamily="34" charset="0"/>
            </a:endParaRPr>
          </a:p>
        </p:txBody>
      </p:sp>
      <p:grpSp>
        <p:nvGrpSpPr>
          <p:cNvPr id="29" name="Group 28"/>
          <p:cNvGrpSpPr/>
          <p:nvPr/>
        </p:nvGrpSpPr>
        <p:grpSpPr>
          <a:xfrm>
            <a:off x="62753" y="-134813"/>
            <a:ext cx="11166214" cy="2463472"/>
            <a:chOff x="62753" y="-134813"/>
            <a:chExt cx="11166214" cy="2463472"/>
          </a:xfrm>
        </p:grpSpPr>
        <p:sp>
          <p:nvSpPr>
            <p:cNvPr id="14" name="TextBox 13"/>
            <p:cNvSpPr txBox="1"/>
            <p:nvPr/>
          </p:nvSpPr>
          <p:spPr>
            <a:xfrm>
              <a:off x="5452334" y="-134813"/>
              <a:ext cx="5776633" cy="135846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5400" dirty="0" smtClean="0">
                  <a:solidFill>
                    <a:schemeClr val="bg1"/>
                  </a:solidFill>
                  <a:effectLst>
                    <a:glow rad="139700">
                      <a:schemeClr val="accent6">
                        <a:satMod val="175000"/>
                        <a:alpha val="40000"/>
                      </a:schemeClr>
                    </a:glow>
                  </a:effectLst>
                </a:rPr>
                <a:t>PROMISES</a:t>
              </a:r>
              <a:endParaRPr lang="en-ZA" sz="5400" dirty="0">
                <a:solidFill>
                  <a:schemeClr val="bg1"/>
                </a:solidFill>
                <a:effectLst>
                  <a:glow rad="139700">
                    <a:schemeClr val="accent6">
                      <a:satMod val="175000"/>
                      <a:alpha val="40000"/>
                    </a:schemeClr>
                  </a:glow>
                </a:effectLst>
              </a:endParaRPr>
            </a:p>
            <a:p>
              <a:endParaRPr lang="en-ZA" b="0" i="1" baseline="30000" dirty="0" smtClean="0">
                <a:solidFill>
                  <a:schemeClr val="bg1"/>
                </a:solidFill>
                <a:latin typeface="Calibri Light" panose="020F0302020204030204" pitchFamily="34" charset="0"/>
                <a:cs typeface="Calibri Light" panose="020F0302020204030204" pitchFamily="34" charset="0"/>
              </a:endParaRPr>
            </a:p>
            <a:p>
              <a:endParaRPr lang="en-ZA" b="0" i="1" baseline="30000" dirty="0">
                <a:solidFill>
                  <a:schemeClr val="bg1"/>
                </a:solidFill>
                <a:latin typeface="Calibri Light" panose="020F0302020204030204" pitchFamily="34" charset="0"/>
                <a:cs typeface="Calibri Light" panose="020F0302020204030204" pitchFamily="34" charset="0"/>
              </a:endParaRPr>
            </a:p>
          </p:txBody>
        </p:sp>
        <p:grpSp>
          <p:nvGrpSpPr>
            <p:cNvPr id="27" name="Group 26"/>
            <p:cNvGrpSpPr/>
            <p:nvPr/>
          </p:nvGrpSpPr>
          <p:grpSpPr>
            <a:xfrm>
              <a:off x="62753" y="114111"/>
              <a:ext cx="9462920" cy="2214548"/>
              <a:chOff x="62753" y="114111"/>
              <a:chExt cx="9462920" cy="2214548"/>
            </a:xfrm>
          </p:grpSpPr>
          <p:sp>
            <p:nvSpPr>
              <p:cNvPr id="15" name="TextBox 14"/>
              <p:cNvSpPr txBox="1"/>
              <p:nvPr/>
            </p:nvSpPr>
            <p:spPr>
              <a:xfrm>
                <a:off x="62753" y="114111"/>
                <a:ext cx="2850776" cy="67923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dirty="0">
                    <a:solidFill>
                      <a:srgbClr val="92D050"/>
                    </a:solidFill>
                    <a:effectLst>
                      <a:glow rad="101600">
                        <a:schemeClr val="accent6">
                          <a:satMod val="175000"/>
                          <a:alpha val="40000"/>
                        </a:schemeClr>
                      </a:glow>
                    </a:effectLst>
                  </a:rPr>
                  <a:t>To </a:t>
                </a:r>
                <a:r>
                  <a:rPr lang="en-ZA" dirty="0">
                    <a:solidFill>
                      <a:srgbClr val="92D050"/>
                    </a:solidFill>
                    <a:effectLst>
                      <a:glow rad="101600">
                        <a:schemeClr val="accent6">
                          <a:satMod val="175000"/>
                          <a:alpha val="40000"/>
                        </a:schemeClr>
                      </a:glow>
                    </a:effectLst>
                  </a:rPr>
                  <a:t>redeem and </a:t>
                </a:r>
                <a:r>
                  <a:rPr lang="en-ZA" dirty="0">
                    <a:solidFill>
                      <a:srgbClr val="92D050"/>
                    </a:solidFill>
                    <a:effectLst>
                      <a:glow rad="101600">
                        <a:schemeClr val="accent6">
                          <a:satMod val="175000"/>
                          <a:alpha val="40000"/>
                        </a:schemeClr>
                      </a:glow>
                    </a:effectLst>
                  </a:rPr>
                  <a:t>restore</a:t>
                </a:r>
                <a:endParaRPr lang="en-ZA" dirty="0">
                  <a:solidFill>
                    <a:srgbClr val="92D050"/>
                  </a:solidFill>
                  <a:effectLst>
                    <a:glow rad="101600">
                      <a:schemeClr val="accent6">
                        <a:satMod val="175000"/>
                        <a:alpha val="40000"/>
                      </a:schemeClr>
                    </a:glow>
                  </a:effectLst>
                </a:endParaRPr>
              </a:p>
            </p:txBody>
          </p:sp>
          <p:sp>
            <p:nvSpPr>
              <p:cNvPr id="16" name="TextBox 15"/>
              <p:cNvSpPr txBox="1"/>
              <p:nvPr/>
            </p:nvSpPr>
            <p:spPr>
              <a:xfrm>
                <a:off x="1850428" y="574606"/>
                <a:ext cx="2850776" cy="67923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dirty="0" smtClean="0">
                    <a:solidFill>
                      <a:srgbClr val="92D050"/>
                    </a:solidFill>
                    <a:effectLst>
                      <a:glow rad="101600">
                        <a:schemeClr val="accent6">
                          <a:satMod val="175000"/>
                          <a:alpha val="40000"/>
                        </a:schemeClr>
                      </a:glow>
                    </a:effectLst>
                  </a:rPr>
                  <a:t>Making </a:t>
                </a:r>
                <a:r>
                  <a:rPr lang="en-ZA" dirty="0">
                    <a:solidFill>
                      <a:srgbClr val="92D050"/>
                    </a:solidFill>
                    <a:effectLst>
                      <a:glow rad="101600">
                        <a:schemeClr val="accent6">
                          <a:satMod val="175000"/>
                          <a:alpha val="40000"/>
                        </a:schemeClr>
                      </a:glow>
                    </a:effectLst>
                  </a:rPr>
                  <a:t>a great nation</a:t>
                </a:r>
                <a:endParaRPr lang="en-ZA" dirty="0">
                  <a:solidFill>
                    <a:srgbClr val="92D050"/>
                  </a:solidFill>
                  <a:effectLst>
                    <a:glow rad="101600">
                      <a:schemeClr val="accent6">
                        <a:satMod val="175000"/>
                        <a:alpha val="40000"/>
                      </a:schemeClr>
                    </a:glow>
                  </a:effectLst>
                </a:endParaRPr>
              </a:p>
            </p:txBody>
          </p:sp>
          <p:sp>
            <p:nvSpPr>
              <p:cNvPr id="17" name="TextBox 16"/>
              <p:cNvSpPr txBox="1"/>
              <p:nvPr/>
            </p:nvSpPr>
            <p:spPr>
              <a:xfrm>
                <a:off x="294715" y="1575932"/>
                <a:ext cx="2850776" cy="67923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dirty="0" smtClean="0">
                    <a:solidFill>
                      <a:srgbClr val="92D050"/>
                    </a:solidFill>
                    <a:effectLst>
                      <a:glow rad="101600">
                        <a:schemeClr val="accent6">
                          <a:satMod val="175000"/>
                          <a:alpha val="40000"/>
                        </a:schemeClr>
                      </a:glow>
                    </a:effectLst>
                  </a:rPr>
                  <a:t>Gods </a:t>
                </a:r>
                <a:r>
                  <a:rPr lang="en-ZA" dirty="0">
                    <a:solidFill>
                      <a:srgbClr val="92D050"/>
                    </a:solidFill>
                    <a:effectLst>
                      <a:glow rad="101600">
                        <a:schemeClr val="accent6">
                          <a:satMod val="175000"/>
                          <a:alpha val="40000"/>
                        </a:schemeClr>
                      </a:glow>
                    </a:effectLst>
                  </a:rPr>
                  <a:t>ongoing presence</a:t>
                </a:r>
                <a:endParaRPr lang="en-ZA" dirty="0">
                  <a:solidFill>
                    <a:srgbClr val="92D050"/>
                  </a:solidFill>
                  <a:effectLst>
                    <a:glow rad="101600">
                      <a:schemeClr val="accent6">
                        <a:satMod val="175000"/>
                        <a:alpha val="40000"/>
                      </a:schemeClr>
                    </a:glow>
                  </a:effectLst>
                </a:endParaRPr>
              </a:p>
            </p:txBody>
          </p:sp>
          <p:sp>
            <p:nvSpPr>
              <p:cNvPr id="18" name="TextBox 17"/>
              <p:cNvSpPr txBox="1"/>
              <p:nvPr/>
            </p:nvSpPr>
            <p:spPr>
              <a:xfrm>
                <a:off x="3185795" y="1649429"/>
                <a:ext cx="2850776" cy="67923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dirty="0" smtClean="0">
                    <a:solidFill>
                      <a:srgbClr val="92D050"/>
                    </a:solidFill>
                    <a:effectLst>
                      <a:glow rad="101600">
                        <a:schemeClr val="accent6">
                          <a:satMod val="175000"/>
                          <a:alpha val="40000"/>
                        </a:schemeClr>
                      </a:glow>
                    </a:effectLst>
                  </a:rPr>
                  <a:t>Unfailing </a:t>
                </a:r>
                <a:r>
                  <a:rPr lang="en-ZA" dirty="0">
                    <a:solidFill>
                      <a:srgbClr val="92D050"/>
                    </a:solidFill>
                    <a:effectLst>
                      <a:glow rad="101600">
                        <a:schemeClr val="accent6">
                          <a:satMod val="175000"/>
                          <a:alpha val="40000"/>
                        </a:schemeClr>
                      </a:glow>
                    </a:effectLst>
                  </a:rPr>
                  <a:t>love and comfort</a:t>
                </a:r>
                <a:endParaRPr lang="en-ZA" dirty="0">
                  <a:solidFill>
                    <a:srgbClr val="92D050"/>
                  </a:solidFill>
                  <a:effectLst>
                    <a:glow rad="101600">
                      <a:schemeClr val="accent6">
                        <a:satMod val="175000"/>
                        <a:alpha val="40000"/>
                      </a:schemeClr>
                    </a:glow>
                  </a:effectLst>
                </a:endParaRPr>
              </a:p>
            </p:txBody>
          </p:sp>
          <p:sp>
            <p:nvSpPr>
              <p:cNvPr id="19" name="TextBox 18"/>
              <p:cNvSpPr txBox="1"/>
              <p:nvPr/>
            </p:nvSpPr>
            <p:spPr>
              <a:xfrm>
                <a:off x="4802841" y="793341"/>
                <a:ext cx="2850776" cy="67923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dirty="0" smtClean="0">
                    <a:solidFill>
                      <a:srgbClr val="92D050"/>
                    </a:solidFill>
                    <a:effectLst>
                      <a:glow rad="101600">
                        <a:schemeClr val="accent6">
                          <a:satMod val="175000"/>
                          <a:alpha val="40000"/>
                        </a:schemeClr>
                      </a:glow>
                    </a:effectLst>
                  </a:rPr>
                  <a:t>Availability </a:t>
                </a:r>
                <a:r>
                  <a:rPr lang="en-ZA" dirty="0">
                    <a:solidFill>
                      <a:srgbClr val="92D050"/>
                    </a:solidFill>
                    <a:effectLst>
                      <a:glow rad="101600">
                        <a:schemeClr val="accent6">
                          <a:satMod val="175000"/>
                          <a:alpha val="40000"/>
                        </a:schemeClr>
                      </a:glow>
                    </a:effectLst>
                  </a:rPr>
                  <a:t>and sure help</a:t>
                </a:r>
                <a:endParaRPr lang="en-ZA" dirty="0">
                  <a:solidFill>
                    <a:srgbClr val="92D050"/>
                  </a:solidFill>
                  <a:effectLst>
                    <a:glow rad="101600">
                      <a:schemeClr val="accent6">
                        <a:satMod val="175000"/>
                        <a:alpha val="40000"/>
                      </a:schemeClr>
                    </a:glow>
                  </a:effectLst>
                </a:endParaRPr>
              </a:p>
            </p:txBody>
          </p:sp>
          <p:sp>
            <p:nvSpPr>
              <p:cNvPr id="20" name="TextBox 19"/>
              <p:cNvSpPr txBox="1"/>
              <p:nvPr/>
            </p:nvSpPr>
            <p:spPr>
              <a:xfrm>
                <a:off x="6674897" y="1622848"/>
                <a:ext cx="2850776" cy="67923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dirty="0" smtClean="0">
                    <a:solidFill>
                      <a:srgbClr val="92D050"/>
                    </a:solidFill>
                    <a:effectLst>
                      <a:glow rad="101600">
                        <a:schemeClr val="accent6">
                          <a:satMod val="175000"/>
                          <a:alpha val="40000"/>
                        </a:schemeClr>
                      </a:glow>
                    </a:effectLst>
                  </a:rPr>
                  <a:t>Curses </a:t>
                </a:r>
                <a:r>
                  <a:rPr lang="en-ZA" dirty="0">
                    <a:solidFill>
                      <a:srgbClr val="92D050"/>
                    </a:solidFill>
                    <a:effectLst>
                      <a:glow rad="101600">
                        <a:schemeClr val="accent6">
                          <a:satMod val="175000"/>
                          <a:alpha val="40000"/>
                        </a:schemeClr>
                      </a:glow>
                    </a:effectLst>
                  </a:rPr>
                  <a:t>and blessings</a:t>
                </a:r>
                <a:endParaRPr lang="en-ZA" dirty="0">
                  <a:solidFill>
                    <a:srgbClr val="92D050"/>
                  </a:solidFill>
                  <a:effectLst>
                    <a:glow rad="101600">
                      <a:schemeClr val="accent6">
                        <a:satMod val="175000"/>
                        <a:alpha val="40000"/>
                      </a:schemeClr>
                    </a:glow>
                  </a:effectLst>
                </a:endParaRPr>
              </a:p>
            </p:txBody>
          </p:sp>
        </p:grpSp>
      </p:grpSp>
      <p:grpSp>
        <p:nvGrpSpPr>
          <p:cNvPr id="30" name="Group 29"/>
          <p:cNvGrpSpPr/>
          <p:nvPr/>
        </p:nvGrpSpPr>
        <p:grpSpPr>
          <a:xfrm>
            <a:off x="0" y="4185486"/>
            <a:ext cx="9525673" cy="2935049"/>
            <a:chOff x="0" y="4185486"/>
            <a:chExt cx="9525673" cy="2935049"/>
          </a:xfrm>
        </p:grpSpPr>
        <p:sp>
          <p:nvSpPr>
            <p:cNvPr id="13" name="TextBox 12"/>
            <p:cNvSpPr txBox="1"/>
            <p:nvPr/>
          </p:nvSpPr>
          <p:spPr>
            <a:xfrm>
              <a:off x="3749040" y="5762075"/>
              <a:ext cx="5776633" cy="135846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5400" dirty="0" smtClean="0">
                  <a:solidFill>
                    <a:schemeClr val="bg1"/>
                  </a:solidFill>
                  <a:effectLst>
                    <a:glow rad="139700">
                      <a:schemeClr val="accent4">
                        <a:satMod val="175000"/>
                        <a:alpha val="40000"/>
                      </a:schemeClr>
                    </a:glow>
                  </a:effectLst>
                </a:rPr>
                <a:t>PRESCRIPTIONS</a:t>
              </a:r>
              <a:endParaRPr lang="en-ZA" sz="5400" dirty="0">
                <a:solidFill>
                  <a:schemeClr val="bg1"/>
                </a:solidFill>
                <a:effectLst>
                  <a:glow rad="139700">
                    <a:schemeClr val="accent4">
                      <a:satMod val="175000"/>
                      <a:alpha val="40000"/>
                    </a:schemeClr>
                  </a:glow>
                </a:effectLst>
              </a:endParaRPr>
            </a:p>
            <a:p>
              <a:endParaRPr lang="en-ZA" b="0" i="1" baseline="30000" dirty="0" smtClean="0">
                <a:solidFill>
                  <a:schemeClr val="bg1"/>
                </a:solidFill>
                <a:effectLst>
                  <a:glow rad="139700">
                    <a:schemeClr val="accent4">
                      <a:satMod val="175000"/>
                      <a:alpha val="40000"/>
                    </a:schemeClr>
                  </a:glow>
                </a:effectLst>
                <a:latin typeface="Calibri Light" panose="020F0302020204030204" pitchFamily="34" charset="0"/>
                <a:cs typeface="Calibri Light" panose="020F0302020204030204" pitchFamily="34" charset="0"/>
              </a:endParaRPr>
            </a:p>
            <a:p>
              <a:endParaRPr lang="en-ZA" b="0" i="1" baseline="30000" dirty="0">
                <a:solidFill>
                  <a:schemeClr val="bg1"/>
                </a:solidFill>
                <a:effectLst>
                  <a:glow rad="139700">
                    <a:schemeClr val="accent4">
                      <a:satMod val="175000"/>
                      <a:alpha val="40000"/>
                    </a:schemeClr>
                  </a:glow>
                </a:effectLst>
                <a:latin typeface="Calibri Light" panose="020F0302020204030204" pitchFamily="34" charset="0"/>
                <a:cs typeface="Calibri Light" panose="020F0302020204030204" pitchFamily="34" charset="0"/>
              </a:endParaRPr>
            </a:p>
          </p:txBody>
        </p:sp>
        <p:grpSp>
          <p:nvGrpSpPr>
            <p:cNvPr id="28" name="Group 27"/>
            <p:cNvGrpSpPr/>
            <p:nvPr/>
          </p:nvGrpSpPr>
          <p:grpSpPr>
            <a:xfrm>
              <a:off x="0" y="4185486"/>
              <a:ext cx="9212160" cy="2051895"/>
              <a:chOff x="0" y="4185486"/>
              <a:chExt cx="9212160" cy="2051895"/>
            </a:xfrm>
          </p:grpSpPr>
          <p:sp>
            <p:nvSpPr>
              <p:cNvPr id="21" name="TextBox 20"/>
              <p:cNvSpPr txBox="1"/>
              <p:nvPr/>
            </p:nvSpPr>
            <p:spPr>
              <a:xfrm>
                <a:off x="69832" y="4248122"/>
                <a:ext cx="2850776" cy="67923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dirty="0" smtClean="0">
                    <a:solidFill>
                      <a:schemeClr val="accent4">
                        <a:lumMod val="60000"/>
                        <a:lumOff val="40000"/>
                      </a:schemeClr>
                    </a:solidFill>
                    <a:effectLst>
                      <a:glow rad="101600">
                        <a:schemeClr val="accent4">
                          <a:satMod val="175000"/>
                          <a:alpha val="40000"/>
                        </a:schemeClr>
                      </a:glow>
                    </a:effectLst>
                  </a:rPr>
                  <a:t>Faith </a:t>
                </a:r>
                <a:r>
                  <a:rPr lang="en-ZA" dirty="0">
                    <a:solidFill>
                      <a:schemeClr val="accent4">
                        <a:lumMod val="60000"/>
                        <a:lumOff val="40000"/>
                      </a:schemeClr>
                    </a:solidFill>
                    <a:effectLst>
                      <a:glow rad="101600">
                        <a:schemeClr val="accent4">
                          <a:satMod val="175000"/>
                          <a:alpha val="40000"/>
                        </a:schemeClr>
                      </a:glow>
                    </a:effectLst>
                  </a:rPr>
                  <a:t>and obedience</a:t>
                </a:r>
                <a:endParaRPr lang="en-ZA" dirty="0">
                  <a:solidFill>
                    <a:schemeClr val="accent4">
                      <a:lumMod val="60000"/>
                      <a:lumOff val="40000"/>
                    </a:schemeClr>
                  </a:solidFill>
                  <a:effectLst>
                    <a:glow rad="101600">
                      <a:schemeClr val="accent4">
                        <a:satMod val="175000"/>
                        <a:alpha val="40000"/>
                      </a:schemeClr>
                    </a:glow>
                  </a:effectLst>
                </a:endParaRPr>
              </a:p>
            </p:txBody>
          </p:sp>
          <p:sp>
            <p:nvSpPr>
              <p:cNvPr id="22" name="TextBox 21"/>
              <p:cNvSpPr txBox="1"/>
              <p:nvPr/>
            </p:nvSpPr>
            <p:spPr>
              <a:xfrm>
                <a:off x="2126893" y="4185486"/>
                <a:ext cx="3556711" cy="67923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dirty="0" smtClean="0">
                    <a:solidFill>
                      <a:schemeClr val="accent4">
                        <a:lumMod val="60000"/>
                        <a:lumOff val="40000"/>
                      </a:schemeClr>
                    </a:solidFill>
                    <a:effectLst>
                      <a:glow rad="101600">
                        <a:schemeClr val="accent4">
                          <a:satMod val="175000"/>
                          <a:alpha val="40000"/>
                        </a:schemeClr>
                      </a:glow>
                    </a:effectLst>
                  </a:rPr>
                  <a:t>10 </a:t>
                </a:r>
                <a:r>
                  <a:rPr lang="en-ZA" dirty="0">
                    <a:solidFill>
                      <a:schemeClr val="accent4">
                        <a:lumMod val="60000"/>
                        <a:lumOff val="40000"/>
                      </a:schemeClr>
                    </a:solidFill>
                    <a:effectLst>
                      <a:glow rad="101600">
                        <a:schemeClr val="accent4">
                          <a:satMod val="175000"/>
                          <a:alpha val="40000"/>
                        </a:schemeClr>
                      </a:glow>
                    </a:effectLst>
                  </a:rPr>
                  <a:t>Commandments</a:t>
                </a:r>
                <a:endParaRPr lang="en-ZA" dirty="0">
                  <a:solidFill>
                    <a:schemeClr val="accent4">
                      <a:lumMod val="60000"/>
                      <a:lumOff val="40000"/>
                    </a:schemeClr>
                  </a:solidFill>
                  <a:effectLst>
                    <a:glow rad="101600">
                      <a:schemeClr val="accent4">
                        <a:satMod val="175000"/>
                        <a:alpha val="40000"/>
                      </a:schemeClr>
                    </a:glow>
                  </a:effectLst>
                </a:endParaRPr>
              </a:p>
            </p:txBody>
          </p:sp>
          <p:sp>
            <p:nvSpPr>
              <p:cNvPr id="23" name="TextBox 22"/>
              <p:cNvSpPr txBox="1"/>
              <p:nvPr/>
            </p:nvSpPr>
            <p:spPr>
              <a:xfrm>
                <a:off x="2716893" y="4743230"/>
                <a:ext cx="2615810" cy="67923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dirty="0" smtClean="0">
                    <a:solidFill>
                      <a:schemeClr val="accent4">
                        <a:lumMod val="60000"/>
                        <a:lumOff val="40000"/>
                      </a:schemeClr>
                    </a:solidFill>
                    <a:effectLst>
                      <a:glow rad="101600">
                        <a:schemeClr val="accent4">
                          <a:satMod val="175000"/>
                          <a:alpha val="40000"/>
                        </a:schemeClr>
                      </a:glow>
                    </a:effectLst>
                  </a:rPr>
                  <a:t>Detailed </a:t>
                </a:r>
                <a:r>
                  <a:rPr lang="en-ZA" dirty="0">
                    <a:solidFill>
                      <a:schemeClr val="accent4">
                        <a:lumMod val="60000"/>
                        <a:lumOff val="40000"/>
                      </a:schemeClr>
                    </a:solidFill>
                    <a:effectLst>
                      <a:glow rad="101600">
                        <a:schemeClr val="accent4">
                          <a:satMod val="175000"/>
                          <a:alpha val="40000"/>
                        </a:schemeClr>
                      </a:glow>
                    </a:effectLst>
                  </a:rPr>
                  <a:t>instructions of the law</a:t>
                </a:r>
                <a:endParaRPr lang="en-ZA" dirty="0">
                  <a:solidFill>
                    <a:schemeClr val="accent4">
                      <a:lumMod val="60000"/>
                      <a:lumOff val="40000"/>
                    </a:schemeClr>
                  </a:solidFill>
                  <a:effectLst>
                    <a:glow rad="101600">
                      <a:schemeClr val="accent4">
                        <a:satMod val="175000"/>
                        <a:alpha val="40000"/>
                      </a:schemeClr>
                    </a:glow>
                  </a:effectLst>
                </a:endParaRPr>
              </a:p>
            </p:txBody>
          </p:sp>
          <p:sp>
            <p:nvSpPr>
              <p:cNvPr id="24" name="TextBox 23"/>
              <p:cNvSpPr txBox="1"/>
              <p:nvPr/>
            </p:nvSpPr>
            <p:spPr>
              <a:xfrm>
                <a:off x="0" y="5558151"/>
                <a:ext cx="2850776" cy="67923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dirty="0" smtClean="0">
                    <a:solidFill>
                      <a:schemeClr val="accent4">
                        <a:lumMod val="60000"/>
                        <a:lumOff val="40000"/>
                      </a:schemeClr>
                    </a:solidFill>
                    <a:effectLst>
                      <a:glow rad="101600">
                        <a:schemeClr val="accent4">
                          <a:satMod val="175000"/>
                          <a:alpha val="40000"/>
                        </a:schemeClr>
                      </a:glow>
                    </a:effectLst>
                  </a:rPr>
                  <a:t>Circumcision </a:t>
                </a:r>
                <a:r>
                  <a:rPr lang="en-ZA" dirty="0">
                    <a:solidFill>
                      <a:schemeClr val="accent4">
                        <a:lumMod val="60000"/>
                        <a:lumOff val="40000"/>
                      </a:schemeClr>
                    </a:solidFill>
                    <a:effectLst>
                      <a:glow rad="101600">
                        <a:schemeClr val="accent4">
                          <a:satMod val="175000"/>
                          <a:alpha val="40000"/>
                        </a:schemeClr>
                      </a:glow>
                    </a:effectLst>
                  </a:rPr>
                  <a:t>of male offspring</a:t>
                </a:r>
                <a:endParaRPr lang="en-ZA" dirty="0">
                  <a:solidFill>
                    <a:schemeClr val="accent4">
                      <a:lumMod val="60000"/>
                      <a:lumOff val="40000"/>
                    </a:schemeClr>
                  </a:solidFill>
                  <a:effectLst>
                    <a:glow rad="101600">
                      <a:schemeClr val="accent4">
                        <a:satMod val="175000"/>
                        <a:alpha val="40000"/>
                      </a:schemeClr>
                    </a:glow>
                  </a:effectLst>
                </a:endParaRPr>
              </a:p>
            </p:txBody>
          </p:sp>
          <p:sp>
            <p:nvSpPr>
              <p:cNvPr id="25" name="TextBox 24"/>
              <p:cNvSpPr txBox="1"/>
              <p:nvPr/>
            </p:nvSpPr>
            <p:spPr>
              <a:xfrm>
                <a:off x="5567669" y="4216804"/>
                <a:ext cx="2850776" cy="67923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dirty="0" smtClean="0">
                    <a:solidFill>
                      <a:schemeClr val="accent4">
                        <a:lumMod val="60000"/>
                        <a:lumOff val="40000"/>
                      </a:schemeClr>
                    </a:solidFill>
                    <a:effectLst>
                      <a:glow rad="101600">
                        <a:schemeClr val="accent4">
                          <a:satMod val="175000"/>
                          <a:alpha val="40000"/>
                        </a:schemeClr>
                      </a:glow>
                    </a:effectLst>
                  </a:rPr>
                  <a:t>Sacrifices </a:t>
                </a:r>
                <a:r>
                  <a:rPr lang="en-ZA" dirty="0">
                    <a:solidFill>
                      <a:schemeClr val="accent4">
                        <a:lumMod val="60000"/>
                        <a:lumOff val="40000"/>
                      </a:schemeClr>
                    </a:solidFill>
                    <a:effectLst>
                      <a:glow rad="101600">
                        <a:schemeClr val="accent4">
                          <a:satMod val="175000"/>
                          <a:alpha val="40000"/>
                        </a:schemeClr>
                      </a:glow>
                    </a:effectLst>
                  </a:rPr>
                  <a:t>for sin</a:t>
                </a:r>
                <a:endParaRPr lang="en-ZA" dirty="0">
                  <a:solidFill>
                    <a:schemeClr val="accent4">
                      <a:lumMod val="60000"/>
                      <a:lumOff val="40000"/>
                    </a:schemeClr>
                  </a:solidFill>
                  <a:effectLst>
                    <a:glow rad="101600">
                      <a:schemeClr val="accent4">
                        <a:satMod val="175000"/>
                        <a:alpha val="40000"/>
                      </a:schemeClr>
                    </a:glow>
                  </a:effectLst>
                </a:endParaRPr>
              </a:p>
            </p:txBody>
          </p:sp>
          <p:sp>
            <p:nvSpPr>
              <p:cNvPr id="26" name="TextBox 25"/>
              <p:cNvSpPr txBox="1"/>
              <p:nvPr/>
            </p:nvSpPr>
            <p:spPr>
              <a:xfrm>
                <a:off x="6361384" y="4875440"/>
                <a:ext cx="2850776" cy="67923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dirty="0" smtClean="0">
                    <a:solidFill>
                      <a:schemeClr val="accent4">
                        <a:lumMod val="60000"/>
                        <a:lumOff val="40000"/>
                      </a:schemeClr>
                    </a:solidFill>
                    <a:effectLst>
                      <a:glow rad="101600">
                        <a:schemeClr val="accent4">
                          <a:satMod val="175000"/>
                          <a:alpha val="40000"/>
                        </a:schemeClr>
                      </a:glow>
                    </a:effectLst>
                  </a:rPr>
                  <a:t>Roles </a:t>
                </a:r>
                <a:r>
                  <a:rPr lang="en-ZA" dirty="0">
                    <a:solidFill>
                      <a:schemeClr val="accent4">
                        <a:lumMod val="60000"/>
                        <a:lumOff val="40000"/>
                      </a:schemeClr>
                    </a:solidFill>
                    <a:effectLst>
                      <a:glow rad="101600">
                        <a:schemeClr val="accent4">
                          <a:satMod val="175000"/>
                          <a:alpha val="40000"/>
                        </a:schemeClr>
                      </a:glow>
                    </a:effectLst>
                  </a:rPr>
                  <a:t>of priests as mediators</a:t>
                </a:r>
                <a:endParaRPr lang="en-ZA" dirty="0">
                  <a:solidFill>
                    <a:schemeClr val="accent4">
                      <a:lumMod val="60000"/>
                      <a:lumOff val="40000"/>
                    </a:schemeClr>
                  </a:solidFill>
                  <a:effectLst>
                    <a:glow rad="101600">
                      <a:schemeClr val="accent4">
                        <a:satMod val="175000"/>
                        <a:alpha val="40000"/>
                      </a:schemeClr>
                    </a:glow>
                  </a:effectLst>
                </a:endParaRPr>
              </a:p>
            </p:txBody>
          </p:sp>
        </p:grpSp>
      </p:grpSp>
    </p:spTree>
    <p:extLst>
      <p:ext uri="{BB962C8B-B14F-4D97-AF65-F5344CB8AC3E}">
        <p14:creationId xmlns:p14="http://schemas.microsoft.com/office/powerpoint/2010/main" val="910808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330200"/>
            <a:ext cx="9144000" cy="2133600"/>
          </a:xfrm>
          <a:prstGeom prst="rect">
            <a:avLst/>
          </a:prstGeom>
          <a:solidFill>
            <a:schemeClr val="bg1">
              <a:lumMod val="85000"/>
              <a:alpha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3200" dirty="0">
                <a:solidFill>
                  <a:schemeClr val="tx1"/>
                </a:solidFill>
                <a:latin typeface="Calibri Light" panose="020F0302020204030204" pitchFamily="34" charset="0"/>
                <a:cs typeface="Calibri Light" panose="020F0302020204030204" pitchFamily="34" charset="0"/>
              </a:rPr>
              <a:t>Joshua </a:t>
            </a:r>
            <a:r>
              <a:rPr lang="en-ZA" sz="3200" dirty="0" smtClean="0">
                <a:solidFill>
                  <a:schemeClr val="tx1"/>
                </a:solidFill>
                <a:latin typeface="Calibri Light" panose="020F0302020204030204" pitchFamily="34" charset="0"/>
                <a:cs typeface="Calibri Light" panose="020F0302020204030204" pitchFamily="34" charset="0"/>
              </a:rPr>
              <a:t>5:2-12</a:t>
            </a:r>
          </a:p>
          <a:p>
            <a:r>
              <a:rPr lang="en-ZA" sz="2000" b="0" i="1" baseline="30000" dirty="0" smtClean="0">
                <a:solidFill>
                  <a:schemeClr val="tx1"/>
                </a:solidFill>
                <a:latin typeface="Calibri Light" panose="020F0302020204030204" pitchFamily="34" charset="0"/>
                <a:cs typeface="Calibri Light" panose="020F0302020204030204" pitchFamily="34" charset="0"/>
              </a:rPr>
              <a:t>2</a:t>
            </a:r>
            <a:r>
              <a:rPr lang="en-ZA" sz="2000" b="0" i="1" dirty="0" smtClean="0">
                <a:solidFill>
                  <a:schemeClr val="tx1"/>
                </a:solidFill>
                <a:latin typeface="Calibri Light" panose="020F0302020204030204" pitchFamily="34" charset="0"/>
                <a:cs typeface="Calibri Light" panose="020F0302020204030204" pitchFamily="34" charset="0"/>
              </a:rPr>
              <a:t> “</a:t>
            </a:r>
            <a:r>
              <a:rPr lang="en-ZA" sz="2000" b="0" i="1" dirty="0" smtClean="0">
                <a:solidFill>
                  <a:schemeClr val="tx1"/>
                </a:solidFill>
                <a:latin typeface="Calibri Light" panose="020F0302020204030204" pitchFamily="34" charset="0"/>
                <a:cs typeface="Calibri Light" panose="020F0302020204030204" pitchFamily="34" charset="0"/>
              </a:rPr>
              <a:t>At </a:t>
            </a:r>
            <a:r>
              <a:rPr lang="en-ZA" sz="2000" b="0" i="1" dirty="0">
                <a:solidFill>
                  <a:schemeClr val="tx1"/>
                </a:solidFill>
                <a:latin typeface="Calibri Light" panose="020F0302020204030204" pitchFamily="34" charset="0"/>
                <a:cs typeface="Calibri Light" panose="020F0302020204030204" pitchFamily="34" charset="0"/>
              </a:rPr>
              <a:t>that time the Lord told Joshua, “Make flint knives and circumcise this second generation of </a:t>
            </a:r>
            <a:r>
              <a:rPr lang="en-ZA" sz="2000" b="0" i="1" dirty="0" smtClean="0">
                <a:solidFill>
                  <a:schemeClr val="tx1"/>
                </a:solidFill>
                <a:latin typeface="Calibri Light" panose="020F0302020204030204" pitchFamily="34" charset="0"/>
                <a:cs typeface="Calibri Light" panose="020F0302020204030204" pitchFamily="34" charset="0"/>
              </a:rPr>
              <a:t>Israelites.” </a:t>
            </a:r>
            <a:r>
              <a:rPr lang="en-ZA" sz="2000" b="0" i="1" baseline="30000" dirty="0" smtClean="0">
                <a:solidFill>
                  <a:schemeClr val="tx1"/>
                </a:solidFill>
                <a:latin typeface="Calibri Light" panose="020F0302020204030204" pitchFamily="34" charset="0"/>
                <a:cs typeface="Calibri Light" panose="020F0302020204030204" pitchFamily="34" charset="0"/>
              </a:rPr>
              <a:t>3</a:t>
            </a:r>
            <a:r>
              <a:rPr lang="en-ZA" sz="2000" b="0" i="1" dirty="0" smtClean="0">
                <a:solidFill>
                  <a:schemeClr val="tx1"/>
                </a:solidFill>
                <a:latin typeface="Calibri Light" panose="020F0302020204030204" pitchFamily="34" charset="0"/>
                <a:cs typeface="Calibri Light" panose="020F0302020204030204" pitchFamily="34" charset="0"/>
              </a:rPr>
              <a:t>So </a:t>
            </a:r>
            <a:r>
              <a:rPr lang="en-ZA" sz="2000" b="0" i="1" dirty="0">
                <a:solidFill>
                  <a:schemeClr val="tx1"/>
                </a:solidFill>
                <a:latin typeface="Calibri Light" panose="020F0302020204030204" pitchFamily="34" charset="0"/>
                <a:cs typeface="Calibri Light" panose="020F0302020204030204" pitchFamily="34" charset="0"/>
              </a:rPr>
              <a:t>Joshua made flint knives and circumcised the entire male population of Israel at </a:t>
            </a:r>
            <a:r>
              <a:rPr lang="en-ZA" sz="2000" b="0" i="1" dirty="0" err="1" smtClean="0">
                <a:solidFill>
                  <a:schemeClr val="tx1"/>
                </a:solidFill>
                <a:latin typeface="Calibri Light" panose="020F0302020204030204" pitchFamily="34" charset="0"/>
                <a:cs typeface="Calibri Light" panose="020F0302020204030204" pitchFamily="34" charset="0"/>
              </a:rPr>
              <a:t>Gibeath-haaraloth</a:t>
            </a:r>
            <a:r>
              <a:rPr lang="en-ZA" sz="2000" b="0" i="1" dirty="0" smtClean="0">
                <a:solidFill>
                  <a:schemeClr val="tx1"/>
                </a:solidFill>
                <a:latin typeface="Calibri Light" panose="020F0302020204030204" pitchFamily="34" charset="0"/>
                <a:cs typeface="Calibri Light" panose="020F0302020204030204" pitchFamily="34" charset="0"/>
              </a:rPr>
              <a:t>…. </a:t>
            </a:r>
            <a:r>
              <a:rPr lang="en-ZA" sz="2000" b="0" i="1" dirty="0">
                <a:solidFill>
                  <a:schemeClr val="tx1"/>
                </a:solidFill>
                <a:latin typeface="Calibri Light" panose="020F0302020204030204" pitchFamily="34" charset="0"/>
                <a:cs typeface="Calibri Light" panose="020F0302020204030204" pitchFamily="34" charset="0"/>
              </a:rPr>
              <a:t>…</a:t>
            </a:r>
            <a:r>
              <a:rPr lang="en-ZA" sz="2000" b="0" i="1" baseline="30000" dirty="0">
                <a:solidFill>
                  <a:schemeClr val="tx1"/>
                </a:solidFill>
                <a:latin typeface="Calibri Light" panose="020F0302020204030204" pitchFamily="34" charset="0"/>
                <a:cs typeface="Calibri Light" panose="020F0302020204030204" pitchFamily="34" charset="0"/>
              </a:rPr>
              <a:t>8</a:t>
            </a:r>
            <a:r>
              <a:rPr lang="en-ZA" sz="2000" b="0" i="1" dirty="0">
                <a:solidFill>
                  <a:schemeClr val="tx1"/>
                </a:solidFill>
                <a:latin typeface="Calibri Light" panose="020F0302020204030204" pitchFamily="34" charset="0"/>
                <a:cs typeface="Calibri Light" panose="020F0302020204030204" pitchFamily="34" charset="0"/>
              </a:rPr>
              <a:t> “After all the males had been circumcised, they rested in the camp until they were healed.</a:t>
            </a:r>
          </a:p>
          <a:p>
            <a:endParaRPr lang="en-ZA" sz="2000" b="0" i="1" dirty="0">
              <a:solidFill>
                <a:schemeClr val="tx1"/>
              </a:solidFill>
              <a:latin typeface="Calibri Light" panose="020F0302020204030204" pitchFamily="34" charset="0"/>
              <a:cs typeface="Calibri Light" panose="020F0302020204030204" pitchFamily="34" charset="0"/>
            </a:endParaRPr>
          </a:p>
        </p:txBody>
      </p:sp>
      <p:sp>
        <p:nvSpPr>
          <p:cNvPr id="5" name="TextBox 4"/>
          <p:cNvSpPr txBox="1"/>
          <p:nvPr/>
        </p:nvSpPr>
        <p:spPr>
          <a:xfrm>
            <a:off x="0" y="3225800"/>
            <a:ext cx="9144000" cy="2870200"/>
          </a:xfrm>
          <a:prstGeom prst="rect">
            <a:avLst/>
          </a:prstGeom>
          <a:solidFill>
            <a:schemeClr val="bg1">
              <a:lumMod val="85000"/>
              <a:alpha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2000" b="0" i="1" dirty="0" smtClean="0">
                <a:solidFill>
                  <a:schemeClr val="tx1"/>
                </a:solidFill>
                <a:latin typeface="Calibri Light" panose="020F0302020204030204" pitchFamily="34" charset="0"/>
                <a:cs typeface="Calibri Light" panose="020F0302020204030204" pitchFamily="34" charset="0"/>
              </a:rPr>
              <a:t> </a:t>
            </a:r>
            <a:r>
              <a:rPr lang="en-ZA" sz="2000" b="0" i="1" baseline="30000" dirty="0" smtClean="0">
                <a:solidFill>
                  <a:schemeClr val="tx1"/>
                </a:solidFill>
                <a:latin typeface="Calibri Light" panose="020F0302020204030204" pitchFamily="34" charset="0"/>
                <a:cs typeface="Calibri Light" panose="020F0302020204030204" pitchFamily="34" charset="0"/>
              </a:rPr>
              <a:t>9</a:t>
            </a:r>
            <a:r>
              <a:rPr lang="en-ZA" sz="2000" b="0" i="1" dirty="0" smtClean="0">
                <a:solidFill>
                  <a:schemeClr val="tx1"/>
                </a:solidFill>
                <a:latin typeface="Calibri Light" panose="020F0302020204030204" pitchFamily="34" charset="0"/>
                <a:cs typeface="Calibri Light" panose="020F0302020204030204" pitchFamily="34" charset="0"/>
              </a:rPr>
              <a:t>Then </a:t>
            </a:r>
            <a:r>
              <a:rPr lang="en-ZA" sz="2000" b="0" i="1" dirty="0">
                <a:solidFill>
                  <a:schemeClr val="tx1"/>
                </a:solidFill>
                <a:latin typeface="Calibri Light" panose="020F0302020204030204" pitchFamily="34" charset="0"/>
                <a:cs typeface="Calibri Light" panose="020F0302020204030204" pitchFamily="34" charset="0"/>
              </a:rPr>
              <a:t>the Lord said to Joshua, “Today I have rolled away the shame of your slavery in Egypt.” So that place has been called Gilgal to this day. </a:t>
            </a:r>
            <a:endParaRPr lang="en-ZA" sz="2000" b="0" i="1" dirty="0" smtClean="0">
              <a:solidFill>
                <a:schemeClr val="tx1"/>
              </a:solidFill>
              <a:latin typeface="Calibri Light" panose="020F0302020204030204" pitchFamily="34" charset="0"/>
              <a:cs typeface="Calibri Light" panose="020F0302020204030204" pitchFamily="34" charset="0"/>
            </a:endParaRPr>
          </a:p>
          <a:p>
            <a:endParaRPr lang="en-ZA" sz="2000" b="0" i="1" dirty="0" smtClean="0">
              <a:solidFill>
                <a:schemeClr val="tx1"/>
              </a:solidFill>
              <a:latin typeface="Calibri Light" panose="020F0302020204030204" pitchFamily="34" charset="0"/>
              <a:cs typeface="Calibri Light" panose="020F0302020204030204" pitchFamily="34" charset="0"/>
            </a:endParaRPr>
          </a:p>
          <a:p>
            <a:r>
              <a:rPr lang="en-ZA" sz="2000" b="0" i="1" baseline="30000" dirty="0" smtClean="0">
                <a:solidFill>
                  <a:schemeClr val="tx1"/>
                </a:solidFill>
                <a:latin typeface="Calibri Light" panose="020F0302020204030204" pitchFamily="34" charset="0"/>
                <a:cs typeface="Calibri Light" panose="020F0302020204030204" pitchFamily="34" charset="0"/>
              </a:rPr>
              <a:t>10</a:t>
            </a:r>
            <a:r>
              <a:rPr lang="en-ZA" sz="2000" b="0" i="1" dirty="0" smtClean="0">
                <a:solidFill>
                  <a:schemeClr val="tx1"/>
                </a:solidFill>
                <a:latin typeface="Calibri Light" panose="020F0302020204030204" pitchFamily="34" charset="0"/>
                <a:cs typeface="Calibri Light" panose="020F0302020204030204" pitchFamily="34" charset="0"/>
              </a:rPr>
              <a:t>While </a:t>
            </a:r>
            <a:r>
              <a:rPr lang="en-ZA" sz="2000" b="0" i="1" dirty="0">
                <a:solidFill>
                  <a:schemeClr val="tx1"/>
                </a:solidFill>
                <a:latin typeface="Calibri Light" panose="020F0302020204030204" pitchFamily="34" charset="0"/>
                <a:cs typeface="Calibri Light" panose="020F0302020204030204" pitchFamily="34" charset="0"/>
              </a:rPr>
              <a:t>the Israelites were camped at Gilgal on the plains of Jericho, they celebrated Passover on the evening of the fourteenth day of the first month.  </a:t>
            </a:r>
            <a:r>
              <a:rPr lang="en-ZA" sz="2000" b="0" i="1" baseline="30000" dirty="0" smtClean="0">
                <a:solidFill>
                  <a:schemeClr val="tx1"/>
                </a:solidFill>
                <a:latin typeface="Calibri Light" panose="020F0302020204030204" pitchFamily="34" charset="0"/>
                <a:cs typeface="Calibri Light" panose="020F0302020204030204" pitchFamily="34" charset="0"/>
              </a:rPr>
              <a:t>11</a:t>
            </a:r>
            <a:r>
              <a:rPr lang="en-ZA" sz="2000" b="0" i="1" dirty="0" smtClean="0">
                <a:solidFill>
                  <a:schemeClr val="tx1"/>
                </a:solidFill>
                <a:latin typeface="Calibri Light" panose="020F0302020204030204" pitchFamily="34" charset="0"/>
                <a:cs typeface="Calibri Light" panose="020F0302020204030204" pitchFamily="34" charset="0"/>
              </a:rPr>
              <a:t>The </a:t>
            </a:r>
            <a:r>
              <a:rPr lang="en-ZA" sz="2000" b="0" i="1" dirty="0">
                <a:solidFill>
                  <a:schemeClr val="tx1"/>
                </a:solidFill>
                <a:latin typeface="Calibri Light" panose="020F0302020204030204" pitchFamily="34" charset="0"/>
                <a:cs typeface="Calibri Light" panose="020F0302020204030204" pitchFamily="34" charset="0"/>
              </a:rPr>
              <a:t>very next day they began to eat unleavened bread and roasted grain harvested from the land. </a:t>
            </a:r>
            <a:r>
              <a:rPr lang="en-ZA" sz="2000" b="0" i="1" baseline="30000" dirty="0" smtClean="0">
                <a:solidFill>
                  <a:schemeClr val="tx1"/>
                </a:solidFill>
                <a:latin typeface="Calibri Light" panose="020F0302020204030204" pitchFamily="34" charset="0"/>
                <a:cs typeface="Calibri Light" panose="020F0302020204030204" pitchFamily="34" charset="0"/>
              </a:rPr>
              <a:t>12</a:t>
            </a:r>
            <a:r>
              <a:rPr lang="en-ZA" sz="2000" b="0" i="1" dirty="0" smtClean="0">
                <a:solidFill>
                  <a:schemeClr val="tx1"/>
                </a:solidFill>
                <a:latin typeface="Calibri Light" panose="020F0302020204030204" pitchFamily="34" charset="0"/>
                <a:cs typeface="Calibri Light" panose="020F0302020204030204" pitchFamily="34" charset="0"/>
              </a:rPr>
              <a:t>No </a:t>
            </a:r>
            <a:r>
              <a:rPr lang="en-ZA" sz="2000" b="0" i="1" dirty="0">
                <a:solidFill>
                  <a:schemeClr val="tx1"/>
                </a:solidFill>
                <a:latin typeface="Calibri Light" panose="020F0302020204030204" pitchFamily="34" charset="0"/>
                <a:cs typeface="Calibri Light" panose="020F0302020204030204" pitchFamily="34" charset="0"/>
              </a:rPr>
              <a:t>manna appeared on the day they first ate from the crops of the land, and it was never seen again. So from that time on the Israelites ate from the crops of Canaan.</a:t>
            </a:r>
            <a:endParaRPr lang="en-ZA" sz="2000" b="0" i="1" dirty="0">
              <a:solidFill>
                <a:schemeClr val="tx1"/>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158617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3068" r="3248"/>
          <a:stretch/>
        </p:blipFill>
        <p:spPr>
          <a:xfrm>
            <a:off x="0" y="0"/>
            <a:ext cx="9156700" cy="5499540"/>
          </a:xfrm>
          <a:prstGeom prst="rect">
            <a:avLst/>
          </a:prstGeom>
        </p:spPr>
      </p:pic>
      <p:sp>
        <p:nvSpPr>
          <p:cNvPr id="5" name="TextBox 4"/>
          <p:cNvSpPr txBox="1"/>
          <p:nvPr/>
        </p:nvSpPr>
        <p:spPr>
          <a:xfrm>
            <a:off x="3749041" y="5499540"/>
            <a:ext cx="5394959" cy="1358460"/>
          </a:xfrm>
          <a:prstGeom prst="rect">
            <a:avLst/>
          </a:prstGeom>
          <a:solidFill>
            <a:schemeClr val="bg2">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dirty="0">
                <a:solidFill>
                  <a:schemeClr val="bg1"/>
                </a:solidFill>
                <a:effectLst>
                  <a:glow rad="101600">
                    <a:schemeClr val="accent2">
                      <a:satMod val="175000"/>
                      <a:alpha val="40000"/>
                    </a:schemeClr>
                  </a:glow>
                </a:effectLst>
              </a:rPr>
              <a:t>A holy people who love God and who demonstrate God to the </a:t>
            </a:r>
            <a:r>
              <a:rPr lang="en-ZA" dirty="0" smtClean="0">
                <a:solidFill>
                  <a:schemeClr val="bg1"/>
                </a:solidFill>
                <a:effectLst>
                  <a:glow rad="101600">
                    <a:schemeClr val="accent2">
                      <a:satMod val="175000"/>
                      <a:alpha val="40000"/>
                    </a:schemeClr>
                  </a:glow>
                </a:effectLst>
              </a:rPr>
              <a:t>world</a:t>
            </a:r>
            <a:endParaRPr lang="en-ZA" dirty="0">
              <a:solidFill>
                <a:schemeClr val="bg1"/>
              </a:solidFill>
              <a:effectLst>
                <a:glow rad="101600">
                  <a:schemeClr val="accent2">
                    <a:satMod val="175000"/>
                    <a:alpha val="40000"/>
                  </a:schemeClr>
                </a:glow>
              </a:effectLst>
            </a:endParaRPr>
          </a:p>
          <a:p>
            <a:endParaRPr lang="en-ZA" b="0" i="1" baseline="30000" dirty="0" smtClean="0">
              <a:solidFill>
                <a:schemeClr val="bg1"/>
              </a:solidFill>
              <a:latin typeface="Calibri Light" panose="020F0302020204030204" pitchFamily="34" charset="0"/>
              <a:cs typeface="Calibri Light" panose="020F0302020204030204" pitchFamily="34" charset="0"/>
            </a:endParaRPr>
          </a:p>
          <a:p>
            <a:endParaRPr lang="en-ZA" b="0" i="1" baseline="30000" dirty="0">
              <a:solidFill>
                <a:schemeClr val="bg1"/>
              </a:solidFill>
              <a:latin typeface="Calibri Light" panose="020F0302020204030204" pitchFamily="34" charset="0"/>
              <a:cs typeface="Calibri Light" panose="020F0302020204030204" pitchFamily="34" charset="0"/>
            </a:endParaRPr>
          </a:p>
        </p:txBody>
      </p:sp>
      <p:sp>
        <p:nvSpPr>
          <p:cNvPr id="6" name="TextBox 5"/>
          <p:cNvSpPr txBox="1"/>
          <p:nvPr/>
        </p:nvSpPr>
        <p:spPr>
          <a:xfrm>
            <a:off x="1" y="5499540"/>
            <a:ext cx="3905249" cy="1358460"/>
          </a:xfrm>
          <a:prstGeom prst="rect">
            <a:avLst/>
          </a:prstGeom>
          <a:solidFill>
            <a:schemeClr val="bg2">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5400" dirty="0" smtClean="0">
                <a:solidFill>
                  <a:schemeClr val="bg1"/>
                </a:solidFill>
                <a:effectLst>
                  <a:glow rad="101600">
                    <a:schemeClr val="accent2">
                      <a:satMod val="175000"/>
                      <a:alpha val="40000"/>
                    </a:schemeClr>
                  </a:glow>
                </a:effectLst>
              </a:rPr>
              <a:t>PURPOSE:</a:t>
            </a:r>
            <a:endParaRPr lang="en-ZA" sz="5400" dirty="0">
              <a:solidFill>
                <a:schemeClr val="bg1"/>
              </a:solidFill>
              <a:effectLst>
                <a:glow rad="101600">
                  <a:schemeClr val="accent2">
                    <a:satMod val="175000"/>
                    <a:alpha val="40000"/>
                  </a:schemeClr>
                </a:glow>
              </a:effectLst>
            </a:endParaRPr>
          </a:p>
          <a:p>
            <a:endParaRPr lang="en-ZA" b="0" i="1" baseline="30000" dirty="0" smtClean="0">
              <a:solidFill>
                <a:schemeClr val="bg1"/>
              </a:solidFill>
              <a:latin typeface="Calibri Light" panose="020F0302020204030204" pitchFamily="34" charset="0"/>
              <a:cs typeface="Calibri Light" panose="020F0302020204030204" pitchFamily="34" charset="0"/>
            </a:endParaRPr>
          </a:p>
          <a:p>
            <a:endParaRPr lang="en-ZA" b="0" i="1" baseline="30000" dirty="0">
              <a:solidFill>
                <a:schemeClr val="bg1"/>
              </a:solidFill>
              <a:latin typeface="Calibri Light" panose="020F0302020204030204" pitchFamily="34" charset="0"/>
              <a:cs typeface="Calibri Light" panose="020F0302020204030204" pitchFamily="34" charset="0"/>
            </a:endParaRPr>
          </a:p>
        </p:txBody>
      </p:sp>
      <p:sp>
        <p:nvSpPr>
          <p:cNvPr id="7" name="TextBox 6"/>
          <p:cNvSpPr txBox="1"/>
          <p:nvPr/>
        </p:nvSpPr>
        <p:spPr>
          <a:xfrm>
            <a:off x="6674898" y="6313577"/>
            <a:ext cx="2768209" cy="50148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1800" dirty="0" smtClean="0">
                <a:solidFill>
                  <a:schemeClr val="bg2">
                    <a:lumMod val="25000"/>
                  </a:schemeClr>
                </a:solidFill>
              </a:rPr>
              <a:t>(Matthew 22:36-40</a:t>
            </a:r>
            <a:r>
              <a:rPr lang="en-ZA" sz="1800" b="0" dirty="0">
                <a:solidFill>
                  <a:schemeClr val="tx1"/>
                </a:solidFill>
                <a:latin typeface="Calibri Light" panose="020F0302020204030204" pitchFamily="34" charset="0"/>
                <a:cs typeface="Calibri Light" panose="020F0302020204030204" pitchFamily="34" charset="0"/>
              </a:rPr>
              <a:t>)</a:t>
            </a:r>
            <a:endParaRPr lang="en-ZA" sz="1800" b="0" dirty="0">
              <a:solidFill>
                <a:schemeClr val="tx1"/>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5564563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709" y="1269483"/>
            <a:ext cx="9931400" cy="5588517"/>
          </a:xfrm>
          <a:prstGeom prst="rect">
            <a:avLst/>
          </a:prstGeom>
          <a:effectLst>
            <a:softEdge rad="317500"/>
          </a:effectLst>
        </p:spPr>
      </p:pic>
      <p:pic>
        <p:nvPicPr>
          <p:cNvPr id="5" name="Picture 4"/>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t="28313" b="37458"/>
          <a:stretch/>
        </p:blipFill>
        <p:spPr>
          <a:xfrm>
            <a:off x="1333500" y="239629"/>
            <a:ext cx="6554983" cy="1474871"/>
          </a:xfrm>
          <a:prstGeom prst="rect">
            <a:avLst/>
          </a:prstGeom>
        </p:spPr>
      </p:pic>
      <p:sp>
        <p:nvSpPr>
          <p:cNvPr id="7" name="Subtitle 2"/>
          <p:cNvSpPr txBox="1">
            <a:spLocks/>
          </p:cNvSpPr>
          <p:nvPr/>
        </p:nvSpPr>
        <p:spPr>
          <a:xfrm>
            <a:off x="4241800" y="1802607"/>
            <a:ext cx="6858000"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smtClean="0">
                <a:solidFill>
                  <a:schemeClr val="bg1"/>
                </a:solidFill>
              </a:rPr>
              <a:t>God is</a:t>
            </a:r>
            <a:endParaRPr lang="en-ZA" dirty="0">
              <a:solidFill>
                <a:schemeClr val="bg1"/>
              </a:solidFill>
            </a:endParaRPr>
          </a:p>
        </p:txBody>
      </p:sp>
    </p:spTree>
    <p:extLst>
      <p:ext uri="{BB962C8B-B14F-4D97-AF65-F5344CB8AC3E}">
        <p14:creationId xmlns:p14="http://schemas.microsoft.com/office/powerpoint/2010/main" val="5331502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568" y="558800"/>
            <a:ext cx="9147567" cy="5143500"/>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t="28313" b="37458"/>
          <a:stretch/>
        </p:blipFill>
        <p:spPr>
          <a:xfrm>
            <a:off x="1333500" y="239629"/>
            <a:ext cx="6554983" cy="1474871"/>
          </a:xfrm>
          <a:prstGeom prst="rect">
            <a:avLst/>
          </a:prstGeom>
        </p:spPr>
      </p:pic>
      <p:sp>
        <p:nvSpPr>
          <p:cNvPr id="6" name="Subtitle 2"/>
          <p:cNvSpPr txBox="1">
            <a:spLocks/>
          </p:cNvSpPr>
          <p:nvPr/>
        </p:nvSpPr>
        <p:spPr>
          <a:xfrm>
            <a:off x="3149600" y="1687429"/>
            <a:ext cx="6858000"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smtClean="0">
                <a:solidFill>
                  <a:schemeClr val="bg1"/>
                </a:solidFill>
              </a:rPr>
              <a:t>We’re called to be</a:t>
            </a:r>
            <a:endParaRPr lang="en-ZA" dirty="0">
              <a:solidFill>
                <a:schemeClr val="bg1"/>
              </a:solidFill>
            </a:endParaRPr>
          </a:p>
        </p:txBody>
      </p:sp>
      <p:sp>
        <p:nvSpPr>
          <p:cNvPr id="7" name="TextBox 6"/>
          <p:cNvSpPr txBox="1"/>
          <p:nvPr/>
        </p:nvSpPr>
        <p:spPr>
          <a:xfrm>
            <a:off x="0" y="5702300"/>
            <a:ext cx="9143999" cy="1155700"/>
          </a:xfrm>
          <a:prstGeom prst="rect">
            <a:avLst/>
          </a:prstGeom>
          <a:solidFill>
            <a:srgbClr val="D9D9D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1800" dirty="0" smtClean="0">
                <a:solidFill>
                  <a:schemeClr val="bg2">
                    <a:lumMod val="25000"/>
                  </a:schemeClr>
                </a:solidFill>
              </a:rPr>
              <a:t>Matthew </a:t>
            </a:r>
            <a:r>
              <a:rPr lang="en-ZA" sz="1800" dirty="0">
                <a:solidFill>
                  <a:schemeClr val="bg2">
                    <a:lumMod val="25000"/>
                  </a:schemeClr>
                </a:solidFill>
              </a:rPr>
              <a:t>16:24-26 </a:t>
            </a:r>
            <a:r>
              <a:rPr lang="en-ZA" sz="1800" b="0" dirty="0">
                <a:solidFill>
                  <a:schemeClr val="tx1"/>
                </a:solidFill>
                <a:latin typeface="Calibri Light" panose="020F0302020204030204" pitchFamily="34" charset="0"/>
                <a:cs typeface="Calibri Light" panose="020F0302020204030204" pitchFamily="34" charset="0"/>
              </a:rPr>
              <a:t>“Then Jesus said to his disciples, “If any of you wants to be my follower, you must give up your own way, take up your cross, and follow me.  If you try to hang on to your life, you will lose it. But if you give up your life for my sake, you will save it. “</a:t>
            </a:r>
          </a:p>
        </p:txBody>
      </p:sp>
    </p:spTree>
    <p:extLst>
      <p:ext uri="{BB962C8B-B14F-4D97-AF65-F5344CB8AC3E}">
        <p14:creationId xmlns:p14="http://schemas.microsoft.com/office/powerpoint/2010/main" val="4124833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16399"/>
          <a:stretch/>
        </p:blipFill>
        <p:spPr>
          <a:xfrm>
            <a:off x="0" y="1708151"/>
            <a:ext cx="9155288" cy="4305300"/>
          </a:xfrm>
          <a:prstGeom prst="rect">
            <a:avLst/>
          </a:prstGeom>
        </p:spPr>
      </p:pic>
      <p:pic>
        <p:nvPicPr>
          <p:cNvPr id="5" name="Picture 4"/>
          <p:cNvPicPr>
            <a:picLocks noChangeAspect="1"/>
          </p:cNvPicPr>
          <p:nvPr/>
        </p:nvPicPr>
        <p:blipFill>
          <a:blip r:embed="rId3">
            <a:clrChange>
              <a:clrFrom>
                <a:srgbClr val="14572B"/>
              </a:clrFrom>
              <a:clrTo>
                <a:srgbClr val="14572B">
                  <a:alpha val="0"/>
                </a:srgbClr>
              </a:clrTo>
            </a:clrChange>
            <a:extLst>
              <a:ext uri="{28A0092B-C50C-407E-A947-70E740481C1C}">
                <a14:useLocalDpi xmlns:a14="http://schemas.microsoft.com/office/drawing/2010/main" val="0"/>
              </a:ext>
            </a:extLst>
          </a:blip>
          <a:stretch>
            <a:fillRect/>
          </a:stretch>
        </p:blipFill>
        <p:spPr>
          <a:xfrm>
            <a:off x="6599129" y="9526"/>
            <a:ext cx="2544871" cy="1698625"/>
          </a:xfrm>
          <a:prstGeom prst="rect">
            <a:avLst/>
          </a:prstGeom>
        </p:spPr>
      </p:pic>
      <p:sp>
        <p:nvSpPr>
          <p:cNvPr id="8" name="TextBox 7"/>
          <p:cNvSpPr txBox="1"/>
          <p:nvPr/>
        </p:nvSpPr>
        <p:spPr>
          <a:xfrm>
            <a:off x="0" y="-74965"/>
            <a:ext cx="8788400" cy="135846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2800" dirty="0" smtClean="0">
                <a:solidFill>
                  <a:schemeClr val="bg1"/>
                </a:solidFill>
                <a:effectLst>
                  <a:glow rad="101600">
                    <a:schemeClr val="accent2">
                      <a:satMod val="175000"/>
                      <a:alpha val="40000"/>
                    </a:schemeClr>
                  </a:glow>
                </a:effectLst>
              </a:rPr>
              <a:t>What do you see in the Gospel?</a:t>
            </a:r>
            <a:endParaRPr lang="en-ZA" sz="2800" dirty="0">
              <a:solidFill>
                <a:schemeClr val="bg1"/>
              </a:solidFill>
              <a:effectLst>
                <a:glow rad="101600">
                  <a:schemeClr val="accent2">
                    <a:satMod val="175000"/>
                    <a:alpha val="40000"/>
                  </a:schemeClr>
                </a:glow>
              </a:effectLst>
            </a:endParaRPr>
          </a:p>
          <a:p>
            <a:endParaRPr lang="en-ZA" sz="2800" b="0" i="1" baseline="30000" dirty="0" smtClean="0">
              <a:solidFill>
                <a:schemeClr val="bg1"/>
              </a:solidFill>
              <a:latin typeface="Calibri Light" panose="020F0302020204030204" pitchFamily="34" charset="0"/>
              <a:cs typeface="Calibri Light" panose="020F0302020204030204" pitchFamily="34" charset="0"/>
            </a:endParaRPr>
          </a:p>
          <a:p>
            <a:endParaRPr lang="en-ZA" sz="2800" b="0" i="1" baseline="30000" dirty="0">
              <a:solidFill>
                <a:schemeClr val="bg1"/>
              </a:solidFill>
              <a:latin typeface="Calibri Light" panose="020F0302020204030204" pitchFamily="34" charset="0"/>
              <a:cs typeface="Calibri Light" panose="020F0302020204030204" pitchFamily="34" charset="0"/>
            </a:endParaRPr>
          </a:p>
        </p:txBody>
      </p:sp>
      <p:sp>
        <p:nvSpPr>
          <p:cNvPr id="9" name="TextBox 8"/>
          <p:cNvSpPr txBox="1"/>
          <p:nvPr/>
        </p:nvSpPr>
        <p:spPr>
          <a:xfrm>
            <a:off x="0" y="5137708"/>
            <a:ext cx="9143999" cy="1720292"/>
          </a:xfrm>
          <a:prstGeom prst="rect">
            <a:avLst/>
          </a:prstGeom>
          <a:solidFill>
            <a:srgbClr val="D9D9D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1800" dirty="0" smtClean="0">
                <a:solidFill>
                  <a:schemeClr val="bg2">
                    <a:lumMod val="25000"/>
                  </a:schemeClr>
                </a:solidFill>
              </a:rPr>
              <a:t>Matthew </a:t>
            </a:r>
            <a:r>
              <a:rPr lang="en-ZA" sz="1800" dirty="0">
                <a:solidFill>
                  <a:schemeClr val="bg2">
                    <a:lumMod val="25000"/>
                  </a:schemeClr>
                </a:solidFill>
              </a:rPr>
              <a:t>13:44-46 </a:t>
            </a:r>
            <a:r>
              <a:rPr lang="en-ZA" sz="1800" b="0" dirty="0">
                <a:solidFill>
                  <a:schemeClr val="tx1"/>
                </a:solidFill>
                <a:latin typeface="Calibri Light" panose="020F0302020204030204" pitchFamily="34" charset="0"/>
                <a:cs typeface="Calibri Light" panose="020F0302020204030204" pitchFamily="34" charset="0"/>
              </a:rPr>
              <a:t>“The Kingdom of Heaven is like a </a:t>
            </a:r>
            <a:r>
              <a:rPr lang="en-ZA" sz="1800" i="1" dirty="0">
                <a:solidFill>
                  <a:schemeClr val="tx1"/>
                </a:solidFill>
                <a:latin typeface="Calibri Light" panose="020F0302020204030204" pitchFamily="34" charset="0"/>
                <a:cs typeface="Calibri Light" panose="020F0302020204030204" pitchFamily="34" charset="0"/>
              </a:rPr>
              <a:t>treasure </a:t>
            </a:r>
            <a:r>
              <a:rPr lang="en-ZA" sz="1800" b="0" dirty="0">
                <a:solidFill>
                  <a:schemeClr val="tx1"/>
                </a:solidFill>
                <a:latin typeface="Calibri Light" panose="020F0302020204030204" pitchFamily="34" charset="0"/>
                <a:cs typeface="Calibri Light" panose="020F0302020204030204" pitchFamily="34" charset="0"/>
              </a:rPr>
              <a:t>that a man discovered hidden in a field. In his excitement, he hid it again and sold everything he owned to get enough money to buy the field. “Again, the Kingdom of Heaven is like a merchant on the lookout for choice pearls.  When he discovered a </a:t>
            </a:r>
            <a:r>
              <a:rPr lang="en-ZA" sz="1800" i="1" dirty="0">
                <a:solidFill>
                  <a:schemeClr val="tx1"/>
                </a:solidFill>
                <a:latin typeface="Calibri Light" panose="020F0302020204030204" pitchFamily="34" charset="0"/>
                <a:cs typeface="Calibri Light" panose="020F0302020204030204" pitchFamily="34" charset="0"/>
              </a:rPr>
              <a:t>pearl of great value</a:t>
            </a:r>
            <a:r>
              <a:rPr lang="en-ZA" sz="1800" b="0" dirty="0">
                <a:solidFill>
                  <a:schemeClr val="tx1"/>
                </a:solidFill>
                <a:latin typeface="Calibri Light" panose="020F0302020204030204" pitchFamily="34" charset="0"/>
                <a:cs typeface="Calibri Light" panose="020F0302020204030204" pitchFamily="34" charset="0"/>
              </a:rPr>
              <a:t>, he sold everything he owned and bought it!</a:t>
            </a:r>
          </a:p>
        </p:txBody>
      </p:sp>
      <p:sp>
        <p:nvSpPr>
          <p:cNvPr id="10" name="TextBox 9"/>
          <p:cNvSpPr txBox="1"/>
          <p:nvPr/>
        </p:nvSpPr>
        <p:spPr>
          <a:xfrm>
            <a:off x="-141112" y="1657351"/>
            <a:ext cx="9296400" cy="3429558"/>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sz="2000" dirty="0">
                <a:solidFill>
                  <a:schemeClr val="bg1"/>
                </a:solidFill>
                <a:effectLst>
                  <a:glow rad="101600">
                    <a:schemeClr val="accent2">
                      <a:satMod val="175000"/>
                      <a:alpha val="40000"/>
                    </a:schemeClr>
                  </a:glow>
                </a:effectLst>
              </a:rPr>
              <a:t>True </a:t>
            </a:r>
            <a:r>
              <a:rPr lang="en-ZA" sz="2000" dirty="0" smtClean="0">
                <a:solidFill>
                  <a:schemeClr val="bg1"/>
                </a:solidFill>
                <a:effectLst>
                  <a:glow rad="101600">
                    <a:schemeClr val="accent2">
                      <a:satMod val="175000"/>
                      <a:alpha val="40000"/>
                    </a:schemeClr>
                  </a:glow>
                </a:effectLst>
              </a:rPr>
              <a:t>Life </a:t>
            </a:r>
            <a:r>
              <a:rPr lang="en-ZA" sz="1600" b="0" baseline="30000" dirty="0" smtClean="0">
                <a:solidFill>
                  <a:schemeClr val="bg1"/>
                </a:solidFill>
                <a:effectLst>
                  <a:glow rad="101600">
                    <a:schemeClr val="accent2">
                      <a:satMod val="175000"/>
                      <a:alpha val="40000"/>
                    </a:schemeClr>
                  </a:glow>
                </a:effectLst>
              </a:rPr>
              <a:t>(Matt 10: 38-39)  </a:t>
            </a:r>
            <a:r>
              <a:rPr lang="en-ZA" sz="2000" dirty="0" smtClean="0">
                <a:solidFill>
                  <a:schemeClr val="bg1"/>
                </a:solidFill>
                <a:effectLst>
                  <a:glow rad="101600">
                    <a:schemeClr val="accent2">
                      <a:satMod val="175000"/>
                      <a:alpha val="40000"/>
                    </a:schemeClr>
                  </a:glow>
                </a:effectLst>
              </a:rPr>
              <a:t> Peace </a:t>
            </a:r>
            <a:r>
              <a:rPr lang="en-ZA" sz="2000" dirty="0">
                <a:solidFill>
                  <a:schemeClr val="bg1"/>
                </a:solidFill>
                <a:effectLst>
                  <a:glow rad="101600">
                    <a:schemeClr val="accent2">
                      <a:satMod val="175000"/>
                      <a:alpha val="40000"/>
                    </a:schemeClr>
                  </a:glow>
                </a:effectLst>
              </a:rPr>
              <a:t>&amp; </a:t>
            </a:r>
            <a:r>
              <a:rPr lang="en-ZA" sz="2000" dirty="0">
                <a:solidFill>
                  <a:schemeClr val="bg1"/>
                </a:solidFill>
                <a:effectLst>
                  <a:glow rad="101600">
                    <a:schemeClr val="accent2">
                      <a:satMod val="175000"/>
                      <a:alpha val="40000"/>
                    </a:schemeClr>
                  </a:glow>
                </a:effectLst>
              </a:rPr>
              <a:t>Rest </a:t>
            </a:r>
            <a:r>
              <a:rPr lang="en-ZA" sz="1600" b="0" baseline="30000" dirty="0">
                <a:solidFill>
                  <a:schemeClr val="bg1"/>
                </a:solidFill>
                <a:effectLst>
                  <a:glow rad="101600">
                    <a:schemeClr val="accent2">
                      <a:satMod val="175000"/>
                      <a:alpha val="40000"/>
                    </a:schemeClr>
                  </a:glow>
                </a:effectLst>
              </a:rPr>
              <a:t>(</a:t>
            </a:r>
            <a:r>
              <a:rPr lang="en-ZA" sz="1600" b="0" baseline="30000" dirty="0">
                <a:solidFill>
                  <a:schemeClr val="bg1"/>
                </a:solidFill>
                <a:effectLst>
                  <a:glow rad="101600">
                    <a:schemeClr val="accent2">
                      <a:satMod val="175000"/>
                      <a:alpha val="40000"/>
                    </a:schemeClr>
                  </a:glow>
                </a:effectLst>
              </a:rPr>
              <a:t>M</a:t>
            </a:r>
            <a:r>
              <a:rPr lang="en-ZA" sz="1600" b="0" baseline="30000" dirty="0">
                <a:solidFill>
                  <a:schemeClr val="bg1"/>
                </a:solidFill>
                <a:effectLst>
                  <a:glow rad="101600">
                    <a:schemeClr val="accent2">
                      <a:satMod val="175000"/>
                      <a:alpha val="40000"/>
                    </a:schemeClr>
                  </a:glow>
                </a:effectLst>
              </a:rPr>
              <a:t>att 11:28-30)  </a:t>
            </a:r>
            <a:endParaRPr lang="en-ZA" sz="1600" b="0" baseline="30000" dirty="0" smtClean="0">
              <a:solidFill>
                <a:schemeClr val="bg1"/>
              </a:solidFill>
              <a:effectLst>
                <a:glow rad="101600">
                  <a:schemeClr val="accent2">
                    <a:satMod val="175000"/>
                    <a:alpha val="40000"/>
                  </a:schemeClr>
                </a:glow>
              </a:effectLst>
            </a:endParaRPr>
          </a:p>
          <a:p>
            <a:endParaRPr lang="en-US" sz="1600" b="0" baseline="30000" dirty="0">
              <a:solidFill>
                <a:schemeClr val="bg1"/>
              </a:solidFill>
              <a:effectLst>
                <a:glow rad="101600">
                  <a:schemeClr val="accent2">
                    <a:satMod val="175000"/>
                    <a:alpha val="40000"/>
                  </a:schemeClr>
                </a:glow>
              </a:effectLst>
            </a:endParaRPr>
          </a:p>
          <a:p>
            <a:endParaRPr lang="en-US" sz="1600" b="0" baseline="30000" dirty="0" smtClean="0">
              <a:solidFill>
                <a:schemeClr val="bg1"/>
              </a:solidFill>
              <a:effectLst>
                <a:glow rad="101600">
                  <a:schemeClr val="accent2">
                    <a:satMod val="175000"/>
                    <a:alpha val="40000"/>
                  </a:schemeClr>
                </a:glow>
              </a:effectLst>
            </a:endParaRPr>
          </a:p>
          <a:p>
            <a:endParaRPr lang="en-US" sz="1600" b="0" baseline="30000" dirty="0">
              <a:solidFill>
                <a:schemeClr val="bg1"/>
              </a:solidFill>
              <a:effectLst>
                <a:glow rad="101600">
                  <a:schemeClr val="accent2">
                    <a:satMod val="175000"/>
                    <a:alpha val="40000"/>
                  </a:schemeClr>
                </a:glow>
              </a:effectLst>
            </a:endParaRPr>
          </a:p>
          <a:p>
            <a:endParaRPr lang="en-US" sz="1600" b="0" baseline="30000" dirty="0" smtClean="0">
              <a:solidFill>
                <a:schemeClr val="bg1"/>
              </a:solidFill>
              <a:effectLst>
                <a:glow rad="101600">
                  <a:schemeClr val="accent2">
                    <a:satMod val="175000"/>
                    <a:alpha val="40000"/>
                  </a:schemeClr>
                </a:glow>
              </a:effectLst>
            </a:endParaRPr>
          </a:p>
          <a:p>
            <a:endParaRPr lang="en-US" sz="1600" b="0" baseline="30000" dirty="0">
              <a:solidFill>
                <a:schemeClr val="bg1"/>
              </a:solidFill>
              <a:effectLst>
                <a:glow rad="101600">
                  <a:schemeClr val="accent2">
                    <a:satMod val="175000"/>
                    <a:alpha val="40000"/>
                  </a:schemeClr>
                </a:glow>
              </a:effectLst>
            </a:endParaRPr>
          </a:p>
          <a:p>
            <a:endParaRPr lang="en-US" sz="1600" b="0" baseline="30000" dirty="0" smtClean="0">
              <a:solidFill>
                <a:schemeClr val="bg1"/>
              </a:solidFill>
              <a:effectLst>
                <a:glow rad="101600">
                  <a:schemeClr val="accent2">
                    <a:satMod val="175000"/>
                    <a:alpha val="40000"/>
                  </a:schemeClr>
                </a:glow>
              </a:effectLst>
            </a:endParaRPr>
          </a:p>
          <a:p>
            <a:endParaRPr lang="en-US" sz="1600" b="0" baseline="30000" dirty="0">
              <a:solidFill>
                <a:schemeClr val="bg1"/>
              </a:solidFill>
              <a:effectLst>
                <a:glow rad="101600">
                  <a:schemeClr val="accent2">
                    <a:satMod val="175000"/>
                    <a:alpha val="40000"/>
                  </a:schemeClr>
                </a:glow>
              </a:effectLst>
            </a:endParaRPr>
          </a:p>
          <a:p>
            <a:endParaRPr lang="en-US" sz="1600" b="0" baseline="30000" dirty="0" smtClean="0">
              <a:solidFill>
                <a:schemeClr val="bg1"/>
              </a:solidFill>
              <a:effectLst>
                <a:glow rad="101600">
                  <a:schemeClr val="accent2">
                    <a:satMod val="175000"/>
                    <a:alpha val="40000"/>
                  </a:schemeClr>
                </a:glow>
              </a:effectLst>
            </a:endParaRPr>
          </a:p>
          <a:p>
            <a:endParaRPr lang="en-US" sz="1600" b="0" baseline="30000" dirty="0">
              <a:solidFill>
                <a:schemeClr val="bg1"/>
              </a:solidFill>
              <a:effectLst>
                <a:glow rad="101600">
                  <a:schemeClr val="accent2">
                    <a:satMod val="175000"/>
                    <a:alpha val="40000"/>
                  </a:schemeClr>
                </a:glow>
              </a:effectLst>
            </a:endParaRPr>
          </a:p>
          <a:p>
            <a:endParaRPr lang="en-US" sz="1600" b="0" baseline="30000" dirty="0" smtClean="0">
              <a:solidFill>
                <a:schemeClr val="bg1"/>
              </a:solidFill>
              <a:effectLst>
                <a:glow rad="101600">
                  <a:schemeClr val="accent2">
                    <a:satMod val="175000"/>
                    <a:alpha val="40000"/>
                  </a:schemeClr>
                </a:glow>
              </a:effectLst>
            </a:endParaRPr>
          </a:p>
          <a:p>
            <a:endParaRPr lang="en-US" sz="1600" b="0" baseline="30000" dirty="0">
              <a:solidFill>
                <a:schemeClr val="bg1"/>
              </a:solidFill>
              <a:effectLst>
                <a:glow rad="101600">
                  <a:schemeClr val="accent2">
                    <a:satMod val="175000"/>
                    <a:alpha val="40000"/>
                  </a:schemeClr>
                </a:glow>
              </a:effectLst>
            </a:endParaRPr>
          </a:p>
          <a:p>
            <a:endParaRPr lang="en-US" sz="1600" b="0" baseline="30000" dirty="0" smtClean="0">
              <a:solidFill>
                <a:schemeClr val="bg1"/>
              </a:solidFill>
              <a:effectLst>
                <a:glow rad="101600">
                  <a:schemeClr val="accent2">
                    <a:satMod val="175000"/>
                    <a:alpha val="40000"/>
                  </a:schemeClr>
                </a:glow>
              </a:effectLst>
            </a:endParaRPr>
          </a:p>
          <a:p>
            <a:endParaRPr lang="en-US" sz="1600" b="0" baseline="30000" dirty="0">
              <a:solidFill>
                <a:schemeClr val="bg1"/>
              </a:solidFill>
              <a:effectLst>
                <a:glow rad="101600">
                  <a:schemeClr val="accent2">
                    <a:satMod val="175000"/>
                    <a:alpha val="40000"/>
                  </a:schemeClr>
                </a:glow>
              </a:effectLst>
            </a:endParaRPr>
          </a:p>
          <a:p>
            <a:endParaRPr lang="en-US" sz="1600" b="0" baseline="30000" dirty="0" smtClean="0">
              <a:solidFill>
                <a:schemeClr val="bg1"/>
              </a:solidFill>
              <a:effectLst>
                <a:glow rad="101600">
                  <a:schemeClr val="accent2">
                    <a:satMod val="175000"/>
                    <a:alpha val="40000"/>
                  </a:schemeClr>
                </a:glow>
              </a:effectLst>
            </a:endParaRPr>
          </a:p>
          <a:p>
            <a:endParaRPr lang="en-US" sz="1600" b="0" baseline="30000" dirty="0">
              <a:solidFill>
                <a:schemeClr val="bg1"/>
              </a:solidFill>
              <a:effectLst>
                <a:glow rad="101600">
                  <a:schemeClr val="accent2">
                    <a:satMod val="175000"/>
                    <a:alpha val="40000"/>
                  </a:schemeClr>
                </a:glow>
              </a:effectLst>
            </a:endParaRPr>
          </a:p>
          <a:p>
            <a:endParaRPr lang="en-ZA" sz="1600" b="0" baseline="30000" dirty="0" smtClean="0">
              <a:solidFill>
                <a:schemeClr val="bg1"/>
              </a:solidFill>
              <a:effectLst>
                <a:glow rad="101600">
                  <a:schemeClr val="accent2">
                    <a:satMod val="175000"/>
                    <a:alpha val="40000"/>
                  </a:schemeClr>
                </a:glow>
              </a:effectLst>
            </a:endParaRPr>
          </a:p>
          <a:p>
            <a:pPr algn="r"/>
            <a:r>
              <a:rPr lang="en-ZA" sz="2000" dirty="0" smtClean="0">
                <a:solidFill>
                  <a:schemeClr val="bg1"/>
                </a:solidFill>
                <a:effectLst>
                  <a:glow rad="101600">
                    <a:schemeClr val="accent2">
                      <a:satMod val="175000"/>
                      <a:alpha val="40000"/>
                    </a:schemeClr>
                  </a:glow>
                </a:effectLst>
              </a:rPr>
              <a:t>Stability </a:t>
            </a:r>
            <a:r>
              <a:rPr lang="en-ZA" sz="2000" dirty="0">
                <a:solidFill>
                  <a:schemeClr val="bg1"/>
                </a:solidFill>
                <a:effectLst>
                  <a:glow rad="101600">
                    <a:schemeClr val="accent2">
                      <a:satMod val="175000"/>
                      <a:alpha val="40000"/>
                    </a:schemeClr>
                  </a:glow>
                </a:effectLst>
              </a:rPr>
              <a:t>&amp; Security </a:t>
            </a:r>
            <a:r>
              <a:rPr lang="en-ZA" sz="1600" b="0" baseline="30000" dirty="0">
                <a:solidFill>
                  <a:schemeClr val="bg1"/>
                </a:solidFill>
                <a:effectLst>
                  <a:glow rad="101600">
                    <a:schemeClr val="accent2">
                      <a:satMod val="175000"/>
                      <a:alpha val="40000"/>
                    </a:schemeClr>
                  </a:glow>
                </a:effectLst>
              </a:rPr>
              <a:t>(Matt 7:24-25)  </a:t>
            </a:r>
            <a:r>
              <a:rPr lang="en-ZA" sz="1600" b="0" baseline="30000" dirty="0" smtClean="0">
                <a:solidFill>
                  <a:schemeClr val="bg1"/>
                </a:solidFill>
                <a:effectLst>
                  <a:glow rad="101600">
                    <a:schemeClr val="accent2">
                      <a:satMod val="175000"/>
                      <a:alpha val="40000"/>
                    </a:schemeClr>
                  </a:glow>
                </a:effectLst>
              </a:rPr>
              <a:t> </a:t>
            </a:r>
            <a:r>
              <a:rPr lang="en-ZA" sz="2000" dirty="0" smtClean="0">
                <a:solidFill>
                  <a:schemeClr val="bg1"/>
                </a:solidFill>
                <a:effectLst>
                  <a:glow rad="101600">
                    <a:schemeClr val="accent2">
                      <a:satMod val="175000"/>
                      <a:alpha val="40000"/>
                    </a:schemeClr>
                  </a:glow>
                </a:effectLst>
              </a:rPr>
              <a:t>All </a:t>
            </a:r>
            <a:r>
              <a:rPr lang="en-ZA" sz="2000" dirty="0">
                <a:solidFill>
                  <a:schemeClr val="bg1"/>
                </a:solidFill>
                <a:effectLst>
                  <a:glow rad="101600">
                    <a:schemeClr val="accent2">
                      <a:satMod val="175000"/>
                      <a:alpha val="40000"/>
                    </a:schemeClr>
                  </a:glow>
                </a:effectLst>
              </a:rPr>
              <a:t>we Need </a:t>
            </a:r>
            <a:r>
              <a:rPr lang="en-ZA" sz="1600" b="0" baseline="30000" dirty="0">
                <a:solidFill>
                  <a:schemeClr val="bg1"/>
                </a:solidFill>
                <a:effectLst>
                  <a:glow rad="101600">
                    <a:schemeClr val="accent2">
                      <a:satMod val="175000"/>
                      <a:alpha val="40000"/>
                    </a:schemeClr>
                  </a:glow>
                </a:effectLst>
              </a:rPr>
              <a:t>(Matt </a:t>
            </a:r>
            <a:r>
              <a:rPr lang="en-ZA" sz="1600" b="0" baseline="30000" dirty="0" smtClean="0">
                <a:solidFill>
                  <a:schemeClr val="bg1"/>
                </a:solidFill>
                <a:effectLst>
                  <a:glow rad="101600">
                    <a:schemeClr val="accent2">
                      <a:satMod val="175000"/>
                      <a:alpha val="40000"/>
                    </a:schemeClr>
                  </a:glow>
                </a:effectLst>
              </a:rPr>
              <a:t>:”</a:t>
            </a:r>
            <a:r>
              <a:rPr lang="en-ZA" sz="1600" b="0" baseline="30000" dirty="0">
                <a:solidFill>
                  <a:schemeClr val="bg1"/>
                </a:solidFill>
                <a:effectLst>
                  <a:glow rad="101600">
                    <a:schemeClr val="accent2">
                      <a:satMod val="175000"/>
                      <a:alpha val="40000"/>
                    </a:schemeClr>
                  </a:glow>
                </a:effectLst>
              </a:rPr>
              <a:t>33)</a:t>
            </a:r>
            <a:endParaRPr lang="en-ZA" sz="1600" b="0" baseline="30000" dirty="0">
              <a:solidFill>
                <a:schemeClr val="bg1"/>
              </a:solidFill>
              <a:effectLst>
                <a:glow rad="101600">
                  <a:schemeClr val="accent2">
                    <a:satMod val="175000"/>
                    <a:alpha val="40000"/>
                  </a:schemeClr>
                </a:glow>
              </a:effectLst>
            </a:endParaRPr>
          </a:p>
        </p:txBody>
      </p:sp>
    </p:spTree>
    <p:extLst>
      <p:ext uri="{BB962C8B-B14F-4D97-AF65-F5344CB8AC3E}">
        <p14:creationId xmlns:p14="http://schemas.microsoft.com/office/powerpoint/2010/main" val="3344455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animEffect transition="in" filter="fade">
                                      <p:cBhvr>
                                        <p:cTn id="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1677</TotalTime>
  <Words>1112</Words>
  <Application>Microsoft Office PowerPoint</Application>
  <PresentationFormat>On-screen Show (4:3)</PresentationFormat>
  <Paragraphs>95</Paragraphs>
  <Slides>8</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Doug</dc:creator>
  <cp:lastModifiedBy>Douglas Macfarlane</cp:lastModifiedBy>
  <cp:revision>163</cp:revision>
  <cp:lastPrinted>2018-01-27T19:12:04Z</cp:lastPrinted>
  <dcterms:created xsi:type="dcterms:W3CDTF">2017-06-30T08:42:59Z</dcterms:created>
  <dcterms:modified xsi:type="dcterms:W3CDTF">2018-08-04T21:39:40Z</dcterms:modified>
</cp:coreProperties>
</file>