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60" r:id="rId5"/>
    <p:sldId id="261" r:id="rId6"/>
    <p:sldId id="262" r:id="rId7"/>
    <p:sldId id="263" r:id="rId8"/>
    <p:sldId id="264" r:id="rId9"/>
    <p:sldId id="265" r:id="rId10"/>
    <p:sldId id="267" r:id="rId11"/>
    <p:sldId id="268"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4" d="100"/>
          <a:sy n="74" d="100"/>
        </p:scale>
        <p:origin x="-1266"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891821" y="5617774"/>
            <a:ext cx="7382935"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989952" y="1016990"/>
            <a:ext cx="7179733" cy="4831643"/>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990600" y="1009650"/>
            <a:ext cx="7179733" cy="4831643"/>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769521" y="702069"/>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7855433" y="749720"/>
            <a:ext cx="566928" cy="566928"/>
          </a:xfrm>
          <a:prstGeom prst="rect">
            <a:avLst/>
          </a:prstGeom>
          <a:noFill/>
        </p:spPr>
      </p:pic>
      <p:sp>
        <p:nvSpPr>
          <p:cNvPr id="2" name="Title 1"/>
          <p:cNvSpPr>
            <a:spLocks noGrp="1"/>
          </p:cNvSpPr>
          <p:nvPr>
            <p:ph type="ctrTitle"/>
          </p:nvPr>
        </p:nvSpPr>
        <p:spPr>
          <a:xfrm>
            <a:off x="1727201" y="1794935"/>
            <a:ext cx="5723468" cy="1828090"/>
          </a:xfrm>
        </p:spPr>
        <p:txBody>
          <a:bodyPr anchor="b">
            <a:normAutofit/>
          </a:bodyPr>
          <a:lstStyle>
            <a:lvl1pPr>
              <a:defRPr sz="4800"/>
            </a:lvl1pPr>
          </a:lstStyle>
          <a:p>
            <a:r>
              <a:rPr lang="en-US" smtClean="0"/>
              <a:t>Click to edit Master title style</a:t>
            </a:r>
            <a:endParaRPr lang="en-US"/>
          </a:p>
        </p:txBody>
      </p:sp>
      <p:sp>
        <p:nvSpPr>
          <p:cNvPr id="3" name="Subtitle 2"/>
          <p:cNvSpPr>
            <a:spLocks noGrp="1"/>
          </p:cNvSpPr>
          <p:nvPr>
            <p:ph type="subTitle" idx="1"/>
          </p:nvPr>
        </p:nvSpPr>
        <p:spPr>
          <a:xfrm>
            <a:off x="1727200" y="3736622"/>
            <a:ext cx="5712179" cy="1524000"/>
          </a:xfrm>
        </p:spPr>
        <p:txBody>
          <a:bodyPr/>
          <a:lstStyle>
            <a:lvl1pPr marL="0" indent="0" algn="ctr">
              <a:buNone/>
              <a:defRPr>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770676" y="5357592"/>
            <a:ext cx="1213821" cy="365125"/>
          </a:xfrm>
        </p:spPr>
        <p:txBody>
          <a:bodyPr/>
          <a:lstStyle/>
          <a:p>
            <a:fld id="{C0F3DC22-788B-4532-A5B8-F02C24E63D6D}" type="datetimeFigureOut">
              <a:rPr lang="en-ZA" smtClean="0"/>
              <a:t>2018/08/11</a:t>
            </a:fld>
            <a:endParaRPr lang="en-ZA"/>
          </a:p>
        </p:txBody>
      </p:sp>
      <p:sp>
        <p:nvSpPr>
          <p:cNvPr id="5" name="Footer Placeholder 4"/>
          <p:cNvSpPr>
            <a:spLocks noGrp="1"/>
          </p:cNvSpPr>
          <p:nvPr>
            <p:ph type="ftr" sz="quarter" idx="11"/>
          </p:nvPr>
        </p:nvSpPr>
        <p:spPr>
          <a:xfrm>
            <a:off x="1174044" y="5357592"/>
            <a:ext cx="5034845" cy="365125"/>
          </a:xfrm>
        </p:spPr>
        <p:txBody>
          <a:bodyPr/>
          <a:lstStyle/>
          <a:p>
            <a:endParaRPr lang="en-ZA"/>
          </a:p>
        </p:txBody>
      </p:sp>
      <p:sp>
        <p:nvSpPr>
          <p:cNvPr id="6" name="Slide Number Placeholder 5"/>
          <p:cNvSpPr>
            <a:spLocks noGrp="1"/>
          </p:cNvSpPr>
          <p:nvPr>
            <p:ph type="sldNum" sz="quarter" idx="12"/>
          </p:nvPr>
        </p:nvSpPr>
        <p:spPr>
          <a:xfrm>
            <a:off x="6213930" y="5357592"/>
            <a:ext cx="554023" cy="365125"/>
          </a:xfrm>
        </p:spPr>
        <p:txBody>
          <a:bodyPr/>
          <a:lstStyle>
            <a:lvl1pPr algn="ctr">
              <a:defRPr/>
            </a:lvl1pPr>
          </a:lstStyle>
          <a:p>
            <a:fld id="{7D4A5D77-62EE-41CA-BB73-79E1A4BA1999}" type="slidenum">
              <a:rPr lang="en-ZA" smtClean="0"/>
              <a:t>‹#›</a:t>
            </a:fld>
            <a:endParaRPr lang="en-Z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F3DC22-788B-4532-A5B8-F02C24E63D6D}" type="datetimeFigureOut">
              <a:rPr lang="en-ZA" smtClean="0"/>
              <a:t>2018/08/11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D4A5D77-62EE-41CA-BB73-79E1A4BA1999}" type="slidenum">
              <a:rPr lang="en-ZA" smtClean="0"/>
              <a:t>‹#›</a:t>
            </a:fld>
            <a:endParaRPr lang="en-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1" y="925690"/>
            <a:ext cx="1430867" cy="4763911"/>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8221" y="1106312"/>
            <a:ext cx="5178779" cy="4402667"/>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F3DC22-788B-4532-A5B8-F02C24E63D6D}" type="datetimeFigureOut">
              <a:rPr lang="en-ZA" smtClean="0"/>
              <a:t>2018/08/11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D4A5D77-62EE-41CA-BB73-79E1A4BA1999}" type="slidenum">
              <a:rPr lang="en-ZA" smtClean="0"/>
              <a:t>‹#›</a:t>
            </a:fld>
            <a:endParaRPr lang="en-Z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0F3DC22-788B-4532-A5B8-F02C24E63D6D}" type="datetimeFigureOut">
              <a:rPr lang="en-ZA" smtClean="0"/>
              <a:t>2018/08/11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D4A5D77-62EE-41CA-BB73-79E1A4BA1999}" type="slidenum">
              <a:rPr lang="en-ZA" smtClean="0"/>
              <a:t>‹#›</a:t>
            </a:fld>
            <a:endParaRPr lang="en-Z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4979" y="2239430"/>
            <a:ext cx="6254044" cy="1362075"/>
          </a:xfrm>
        </p:spPr>
        <p:txBody>
          <a:bodyPr anchor="b"/>
          <a:lstStyle>
            <a:lvl1pPr algn="ctr">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456267" y="3725334"/>
            <a:ext cx="6231467" cy="1309511"/>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0F3DC22-788B-4532-A5B8-F02C24E63D6D}" type="datetimeFigureOut">
              <a:rPr lang="en-ZA" smtClean="0"/>
              <a:t>2018/08/11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7D4A5D77-62EE-41CA-BB73-79E1A4BA1999}" type="slidenum">
              <a:rPr lang="en-ZA" smtClean="0"/>
              <a:t>‹#›</a:t>
            </a:fld>
            <a:endParaRPr lang="en-Z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C0F3DC22-788B-4532-A5B8-F02C24E63D6D}" type="datetimeFigureOut">
              <a:rPr lang="en-ZA" smtClean="0"/>
              <a:t>2018/08/11</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7D4A5D77-62EE-41CA-BB73-79E1A4BA1999}" type="slidenum">
              <a:rPr lang="en-ZA" smtClean="0"/>
              <a:t>‹#›</a:t>
            </a:fld>
            <a:endParaRPr lang="en-ZA"/>
          </a:p>
        </p:txBody>
      </p:sp>
      <p:sp>
        <p:nvSpPr>
          <p:cNvPr id="9" name="Content Placeholder 8"/>
          <p:cNvSpPr>
            <a:spLocks noGrp="1"/>
          </p:cNvSpPr>
          <p:nvPr>
            <p:ph sz="quarter" idx="13"/>
          </p:nvPr>
        </p:nvSpPr>
        <p:spPr>
          <a:xfrm>
            <a:off x="1298448" y="2121407"/>
            <a:ext cx="3200400" cy="36027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63440" y="2119313"/>
            <a:ext cx="3200400" cy="360521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557869" y="2122312"/>
            <a:ext cx="2939521" cy="820208"/>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910669" y="2122311"/>
            <a:ext cx="2944368" cy="822960"/>
          </a:xfrm>
        </p:spPr>
        <p:txBody>
          <a:bodyPr anchor="b">
            <a:normAutofit/>
          </a:bodyPr>
          <a:lstStyle>
            <a:lvl1pPr marL="0" indent="0" algn="ctr">
              <a:buNone/>
              <a:defRPr sz="20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C0F3DC22-788B-4532-A5B8-F02C24E63D6D}" type="datetimeFigureOut">
              <a:rPr lang="en-ZA" smtClean="0"/>
              <a:t>2018/08/11</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7D4A5D77-62EE-41CA-BB73-79E1A4BA1999}" type="slidenum">
              <a:rPr lang="en-ZA" smtClean="0"/>
              <a:t>‹#›</a:t>
            </a:fld>
            <a:endParaRPr lang="en-ZA"/>
          </a:p>
        </p:txBody>
      </p:sp>
      <p:sp>
        <p:nvSpPr>
          <p:cNvPr id="11" name="Content Placeholder 10"/>
          <p:cNvSpPr>
            <a:spLocks noGrp="1"/>
          </p:cNvSpPr>
          <p:nvPr>
            <p:ph sz="quarter" idx="13"/>
          </p:nvPr>
        </p:nvSpPr>
        <p:spPr>
          <a:xfrm>
            <a:off x="1298448" y="2944368"/>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3" name="Content Placeholder 12"/>
          <p:cNvSpPr>
            <a:spLocks noGrp="1"/>
          </p:cNvSpPr>
          <p:nvPr>
            <p:ph sz="quarter" idx="14"/>
          </p:nvPr>
        </p:nvSpPr>
        <p:spPr>
          <a:xfrm>
            <a:off x="4645151" y="2944813"/>
            <a:ext cx="3227832" cy="277977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0F3DC22-788B-4532-A5B8-F02C24E63D6D}" type="datetimeFigureOut">
              <a:rPr lang="en-ZA" smtClean="0"/>
              <a:t>2018/08/11</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7D4A5D77-62EE-41CA-BB73-79E1A4BA1999}" type="slidenum">
              <a:rPr lang="en-ZA" smtClean="0"/>
              <a:t>‹#›</a:t>
            </a:fld>
            <a:endParaRPr lang="en-Z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0F3DC22-788B-4532-A5B8-F02C24E63D6D}" type="datetimeFigureOut">
              <a:rPr lang="en-ZA" smtClean="0"/>
              <a:t>2018/08/11</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7D4A5D77-62EE-41CA-BB73-79E1A4BA1999}" type="slidenum">
              <a:rPr lang="en-ZA" smtClean="0"/>
              <a:t>‹#›</a:t>
            </a:fld>
            <a:endParaRPr lang="en-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1" name="Freeform 1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rot="60000">
            <a:off x="4471416" y="603504"/>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rot="21540000">
            <a:off x="749808" y="576072"/>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9"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8976" y="2020042"/>
            <a:ext cx="3064827" cy="1503037"/>
          </a:xfrm>
        </p:spPr>
        <p:txBody>
          <a:bodyPr anchor="b">
            <a:normAutofit/>
          </a:bodyPr>
          <a:lstStyle>
            <a:lvl1pPr algn="ctr">
              <a:defRPr sz="2400" b="0"/>
            </a:lvl1pPr>
          </a:lstStyle>
          <a:p>
            <a:r>
              <a:rPr lang="en-US" smtClean="0"/>
              <a:t>Click to edit Master title style</a:t>
            </a:r>
            <a:endParaRPr lang="en-US"/>
          </a:p>
        </p:txBody>
      </p:sp>
      <p:sp>
        <p:nvSpPr>
          <p:cNvPr id="3" name="Content Placeholder 2"/>
          <p:cNvSpPr>
            <a:spLocks noGrp="1"/>
          </p:cNvSpPr>
          <p:nvPr>
            <p:ph idx="1"/>
          </p:nvPr>
        </p:nvSpPr>
        <p:spPr>
          <a:xfrm rot="60000">
            <a:off x="4854291" y="1150993"/>
            <a:ext cx="3020792" cy="4625489"/>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rot="-60000">
            <a:off x="1148125" y="3623748"/>
            <a:ext cx="3048891" cy="21004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1698" y="5885672"/>
            <a:ext cx="1213821" cy="365125"/>
          </a:xfrm>
        </p:spPr>
        <p:txBody>
          <a:bodyPr/>
          <a:lstStyle/>
          <a:p>
            <a:fld id="{C0F3DC22-788B-4532-A5B8-F02C24E63D6D}" type="datetimeFigureOut">
              <a:rPr lang="en-ZA" smtClean="0"/>
              <a:t>2018/08/11</a:t>
            </a:fld>
            <a:endParaRPr lang="en-ZA"/>
          </a:p>
        </p:txBody>
      </p:sp>
      <p:sp>
        <p:nvSpPr>
          <p:cNvPr id="6" name="Footer Placeholder 5"/>
          <p:cNvSpPr>
            <a:spLocks noGrp="1"/>
          </p:cNvSpPr>
          <p:nvPr>
            <p:ph type="ftr" sz="quarter" idx="11"/>
          </p:nvPr>
        </p:nvSpPr>
        <p:spPr>
          <a:xfrm rot="-60000">
            <a:off x="914554" y="5829261"/>
            <a:ext cx="3522607" cy="365125"/>
          </a:xfrm>
        </p:spPr>
        <p:txBody>
          <a:bodyPr/>
          <a:lstStyle/>
          <a:p>
            <a:endParaRPr lang="en-ZA"/>
          </a:p>
        </p:txBody>
      </p:sp>
      <p:sp>
        <p:nvSpPr>
          <p:cNvPr id="7" name="Slide Number Placeholder 6"/>
          <p:cNvSpPr>
            <a:spLocks noGrp="1"/>
          </p:cNvSpPr>
          <p:nvPr>
            <p:ph type="sldNum" sz="quarter" idx="12"/>
          </p:nvPr>
        </p:nvSpPr>
        <p:spPr>
          <a:xfrm rot="60000">
            <a:off x="7557313" y="5896961"/>
            <a:ext cx="554023" cy="365125"/>
          </a:xfrm>
        </p:spPr>
        <p:txBody>
          <a:bodyPr/>
          <a:lstStyle/>
          <a:p>
            <a:fld id="{7D4A5D77-62EE-41CA-BB73-79E1A4BA1999}" type="slidenum">
              <a:rPr lang="en-ZA" smtClean="0"/>
              <a:t>‹#›</a:t>
            </a:fld>
            <a:endParaRPr lang="en-Z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8" name="Group 15"/>
          <p:cNvGrpSpPr/>
          <p:nvPr/>
        </p:nvGrpSpPr>
        <p:grpSpPr>
          <a:xfrm>
            <a:off x="0" y="0"/>
            <a:ext cx="9144000" cy="6858000"/>
            <a:chOff x="0" y="0"/>
            <a:chExt cx="9144000" cy="6858000"/>
          </a:xfrm>
        </p:grpSpPr>
        <p:sp>
          <p:nvSpPr>
            <p:cNvPr id="9" name="Rectangle 8"/>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1" name="Freeform 30"/>
          <p:cNvSpPr/>
          <p:nvPr/>
        </p:nvSpPr>
        <p:spPr>
          <a:xfrm rot="10800000">
            <a:off x="632177" y="6058038"/>
            <a:ext cx="772160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rot="21540000">
            <a:off x="749204" y="576868"/>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rot="21540000">
            <a:off x="745058" y="575769"/>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rot="60000">
            <a:off x="4468872" y="605163"/>
            <a:ext cx="3788941" cy="5722296"/>
          </a:xfrm>
          <a:prstGeom prst="rect">
            <a:avLst/>
          </a:prstGeom>
          <a:solidFill>
            <a:schemeClr val="bg1"/>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rot="60000">
            <a:off x="4464768" y="603920"/>
            <a:ext cx="3788941" cy="5722296"/>
          </a:xfrm>
          <a:prstGeom prst="rect">
            <a:avLst/>
          </a:prstGeom>
          <a:blipFill dpi="0" rotWithShape="1">
            <a:blip r:embed="rId2"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2" descr="C:\Users\Administrator\Desktop\Pushpin Dev\Assets\pushpinLeft.png"/>
          <p:cNvPicPr>
            <a:picLocks noChangeAspect="1" noChangeArrowheads="1"/>
          </p:cNvPicPr>
          <p:nvPr/>
        </p:nvPicPr>
        <p:blipFill>
          <a:blip r:embed="rId3" cstate="print"/>
          <a:srcRect/>
          <a:stretch>
            <a:fillRect/>
          </a:stretch>
        </p:blipFill>
        <p:spPr bwMode="auto">
          <a:xfrm rot="1435684">
            <a:off x="2371106" y="293953"/>
            <a:ext cx="567831" cy="567830"/>
          </a:xfrm>
          <a:prstGeom prst="rect">
            <a:avLst/>
          </a:prstGeom>
          <a:noFill/>
        </p:spPr>
      </p:pic>
      <p:pic>
        <p:nvPicPr>
          <p:cNvPr id="15" name="Picture 2" descr="C:\Users\Administrator\Desktop\Pushpin Dev\Assets\pushpinLeft.png"/>
          <p:cNvPicPr>
            <a:picLocks noChangeAspect="1" noChangeArrowheads="1"/>
          </p:cNvPicPr>
          <p:nvPr/>
        </p:nvPicPr>
        <p:blipFill>
          <a:blip r:embed="rId3" cstate="print"/>
          <a:srcRect/>
          <a:stretch>
            <a:fillRect/>
          </a:stretch>
        </p:blipFill>
        <p:spPr bwMode="auto">
          <a:xfrm rot="4096196">
            <a:off x="6279647" y="333163"/>
            <a:ext cx="566928" cy="566928"/>
          </a:xfrm>
          <a:prstGeom prst="rect">
            <a:avLst/>
          </a:prstGeom>
          <a:noFill/>
        </p:spPr>
      </p:pic>
      <p:sp>
        <p:nvSpPr>
          <p:cNvPr id="2" name="Title 1"/>
          <p:cNvSpPr>
            <a:spLocks noGrp="1"/>
          </p:cNvSpPr>
          <p:nvPr>
            <p:ph type="title"/>
          </p:nvPr>
        </p:nvSpPr>
        <p:spPr>
          <a:xfrm rot="-60000">
            <a:off x="1106424" y="2020824"/>
            <a:ext cx="3063240" cy="1499616"/>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p:cNvSpPr>
          <p:nvPr>
            <p:ph type="pic" idx="1"/>
          </p:nvPr>
        </p:nvSpPr>
        <p:spPr>
          <a:xfrm rot="60000">
            <a:off x="4898615" y="1207272"/>
            <a:ext cx="2913863" cy="4539412"/>
          </a:xfrm>
          <a:ln w="101600" cap="rnd">
            <a:solidFill>
              <a:srgbClr val="FFFFFF"/>
            </a:solidFill>
          </a:ln>
          <a:effectLst>
            <a:outerShdw blurRad="88900" dir="2700000" algn="tl" rotWithShape="0">
              <a:prstClr val="black">
                <a:alpha val="40000"/>
              </a:prstClr>
            </a:outerShdw>
          </a:effectLst>
        </p:spPr>
        <p:txBody>
          <a:bodyPr>
            <a:normAutofit/>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rot="-60000">
            <a:off x="1152144" y="3621024"/>
            <a:ext cx="3044952" cy="210312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rot="60000">
            <a:off x="6345936" y="5888737"/>
            <a:ext cx="1213821" cy="365125"/>
          </a:xfrm>
        </p:spPr>
        <p:txBody>
          <a:bodyPr/>
          <a:lstStyle/>
          <a:p>
            <a:fld id="{C0F3DC22-788B-4532-A5B8-F02C24E63D6D}" type="datetimeFigureOut">
              <a:rPr lang="en-ZA" smtClean="0"/>
              <a:t>2018/08/11</a:t>
            </a:fld>
            <a:endParaRPr lang="en-ZA"/>
          </a:p>
        </p:txBody>
      </p:sp>
      <p:sp>
        <p:nvSpPr>
          <p:cNvPr id="6" name="Footer Placeholder 5"/>
          <p:cNvSpPr>
            <a:spLocks noGrp="1"/>
          </p:cNvSpPr>
          <p:nvPr>
            <p:ph type="ftr" sz="quarter" idx="11"/>
          </p:nvPr>
        </p:nvSpPr>
        <p:spPr>
          <a:xfrm rot="-60000">
            <a:off x="914569" y="5831037"/>
            <a:ext cx="3319043" cy="365125"/>
          </a:xfrm>
        </p:spPr>
        <p:txBody>
          <a:bodyPr/>
          <a:lstStyle/>
          <a:p>
            <a:endParaRPr lang="en-ZA"/>
          </a:p>
        </p:txBody>
      </p:sp>
      <p:sp>
        <p:nvSpPr>
          <p:cNvPr id="7" name="Slide Number Placeholder 6"/>
          <p:cNvSpPr>
            <a:spLocks noGrp="1"/>
          </p:cNvSpPr>
          <p:nvPr>
            <p:ph type="sldNum" sz="quarter" idx="12"/>
          </p:nvPr>
        </p:nvSpPr>
        <p:spPr>
          <a:xfrm rot="60000">
            <a:off x="7562089" y="5900026"/>
            <a:ext cx="554023" cy="365125"/>
          </a:xfrm>
        </p:spPr>
        <p:txBody>
          <a:bodyPr/>
          <a:lstStyle/>
          <a:p>
            <a:fld id="{7D4A5D77-62EE-41CA-BB73-79E1A4BA1999}" type="slidenum">
              <a:rPr lang="en-ZA" smtClean="0"/>
              <a:t>‹#›</a:t>
            </a:fld>
            <a:endParaRPr lang="en-Z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3.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15"/>
          <p:cNvGrpSpPr/>
          <p:nvPr/>
        </p:nvGrpSpPr>
        <p:grpSpPr>
          <a:xfrm>
            <a:off x="0" y="0"/>
            <a:ext cx="9144000" cy="6858000"/>
            <a:chOff x="0" y="0"/>
            <a:chExt cx="9144000" cy="6858000"/>
          </a:xfrm>
        </p:grpSpPr>
        <p:sp>
          <p:nvSpPr>
            <p:cNvPr id="8" name="Rectangle 7"/>
            <p:cNvSpPr/>
            <p:nvPr/>
          </p:nvSpPr>
          <p:spPr>
            <a:xfrm>
              <a:off x="0" y="0"/>
              <a:ext cx="7162800" cy="6858000"/>
            </a:xfrm>
            <a:prstGeom prst="rect">
              <a:avLst/>
            </a:prstGeom>
            <a:gradFill flip="none" rotWithShape="1">
              <a:gsLst>
                <a:gs pos="0">
                  <a:srgbClr val="010101">
                    <a:alpha val="51765"/>
                  </a:srgbClr>
                </a:gs>
                <a:gs pos="60000">
                  <a:srgbClr val="FEFEFE">
                    <a:alpha val="0"/>
                  </a:srgbClr>
                </a:gs>
              </a:gsLst>
              <a:path path="circle">
                <a:fillToRect t="100000" r="100000"/>
              </a:path>
              <a:tileRect l="-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1143000" y="0"/>
              <a:ext cx="8001000" cy="6858000"/>
            </a:xfrm>
            <a:prstGeom prst="rect">
              <a:avLst/>
            </a:prstGeom>
            <a:gradFill flip="none" rotWithShape="1">
              <a:gsLst>
                <a:gs pos="0">
                  <a:srgbClr val="010101">
                    <a:alpha val="56000"/>
                  </a:srgbClr>
                </a:gs>
                <a:gs pos="61000">
                  <a:srgbClr val="FEFEFE">
                    <a:alpha val="0"/>
                  </a:srgbClr>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0" name="Freeform 9"/>
          <p:cNvSpPr/>
          <p:nvPr/>
        </p:nvSpPr>
        <p:spPr>
          <a:xfrm rot="10800000">
            <a:off x="628650" y="6069330"/>
            <a:ext cx="7920991" cy="537210"/>
          </a:xfrm>
          <a:custGeom>
            <a:avLst/>
            <a:gdLst>
              <a:gd name="connsiteX0" fmla="*/ 0 w 7955280"/>
              <a:gd name="connsiteY0" fmla="*/ 495300 h 495300"/>
              <a:gd name="connsiteX1" fmla="*/ 169546 w 7955280"/>
              <a:gd name="connsiteY1" fmla="*/ 0 h 495300"/>
              <a:gd name="connsiteX2" fmla="*/ 7785734 w 7955280"/>
              <a:gd name="connsiteY2" fmla="*/ 0 h 495300"/>
              <a:gd name="connsiteX3" fmla="*/ 7955280 w 7955280"/>
              <a:gd name="connsiteY3" fmla="*/ 495300 h 495300"/>
              <a:gd name="connsiteX4" fmla="*/ 0 w 7955280"/>
              <a:gd name="connsiteY4" fmla="*/ 495300 h 495300"/>
              <a:gd name="connsiteX0" fmla="*/ 0 w 7955280"/>
              <a:gd name="connsiteY0" fmla="*/ 495300 h 495300"/>
              <a:gd name="connsiteX1" fmla="*/ 169546 w 7955280"/>
              <a:gd name="connsiteY1" fmla="*/ 0 h 495300"/>
              <a:gd name="connsiteX2" fmla="*/ 3966210 w 7955280"/>
              <a:gd name="connsiteY2" fmla="*/ 95250 h 495300"/>
              <a:gd name="connsiteX3" fmla="*/ 7785734 w 7955280"/>
              <a:gd name="connsiteY3" fmla="*/ 0 h 495300"/>
              <a:gd name="connsiteX4" fmla="*/ 7955280 w 7955280"/>
              <a:gd name="connsiteY4" fmla="*/ 495300 h 495300"/>
              <a:gd name="connsiteX5" fmla="*/ 0 w 7955280"/>
              <a:gd name="connsiteY5" fmla="*/ 495300 h 495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955280" h="495300">
                <a:moveTo>
                  <a:pt x="0" y="495300"/>
                </a:moveTo>
                <a:lnTo>
                  <a:pt x="169546" y="0"/>
                </a:lnTo>
                <a:lnTo>
                  <a:pt x="3966210" y="95250"/>
                </a:lnTo>
                <a:lnTo>
                  <a:pt x="7785734" y="0"/>
                </a:lnTo>
                <a:lnTo>
                  <a:pt x="7955280" y="495300"/>
                </a:lnTo>
                <a:lnTo>
                  <a:pt x="0" y="495300"/>
                </a:lnTo>
                <a:close/>
              </a:path>
            </a:pathLst>
          </a:custGeom>
          <a:gradFill flip="none" rotWithShape="1">
            <a:gsLst>
              <a:gs pos="30000">
                <a:srgbClr val="010101">
                  <a:alpha val="34000"/>
                </a:srgbClr>
              </a:gs>
              <a:gs pos="100000">
                <a:srgbClr val="010101">
                  <a:alpha val="26000"/>
                </a:srgbClr>
              </a:gs>
            </a:gsLst>
            <a:path path="circle">
              <a:fillToRect l="50000" t="50000" r="50000" b="50000"/>
            </a:path>
            <a:tileRect/>
          </a:gradFill>
          <a:ln>
            <a:noFill/>
          </a:ln>
          <a:effectLst>
            <a:softEdge rad="1270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731520" y="575310"/>
            <a:ext cx="7696200" cy="5715000"/>
          </a:xfrm>
          <a:prstGeom prst="rect">
            <a:avLst/>
          </a:prstGeom>
          <a:solidFill>
            <a:schemeClr val="bg1">
              <a:lumMod val="75000"/>
              <a:lumOff val="25000"/>
            </a:schemeClr>
          </a:solid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31520" y="576072"/>
            <a:ext cx="7696200" cy="5715000"/>
          </a:xfrm>
          <a:prstGeom prst="rect">
            <a:avLst/>
          </a:prstGeom>
          <a:blipFill dpi="0" rotWithShape="1">
            <a:blip r:embed="rId13" cstate="print">
              <a:alphaModFix amt="20000"/>
              <a:grayscl/>
              <a:lum contrast="12000"/>
            </a:blip>
            <a:srcRect/>
            <a:tile tx="0" ty="0" sx="100000" sy="100000" flip="none" algn="tl"/>
          </a:blipFill>
          <a:ln w="6350">
            <a:noFill/>
          </a:ln>
          <a:effectLst>
            <a:outerShdw blurRad="101600" dist="50800" dir="5400000" algn="t"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Picture 2" descr="C:\Users\Administrator\Desktop\Pushpin Dev\Assets\pushpinLeft.png"/>
          <p:cNvPicPr>
            <a:picLocks noChangeAspect="1" noChangeArrowheads="1"/>
          </p:cNvPicPr>
          <p:nvPr/>
        </p:nvPicPr>
        <p:blipFill>
          <a:blip r:embed="rId14" cstate="print"/>
          <a:srcRect/>
          <a:stretch>
            <a:fillRect/>
          </a:stretch>
        </p:blipFill>
        <p:spPr bwMode="auto">
          <a:xfrm rot="1435684">
            <a:off x="543741" y="273091"/>
            <a:ext cx="567831" cy="567830"/>
          </a:xfrm>
          <a:prstGeom prst="rect">
            <a:avLst/>
          </a:prstGeom>
          <a:noFill/>
        </p:spPr>
      </p:pic>
      <p:pic>
        <p:nvPicPr>
          <p:cNvPr id="14" name="Picture 2" descr="C:\Users\Administrator\Desktop\Pushpin Dev\Assets\pushpinLeft.png"/>
          <p:cNvPicPr>
            <a:picLocks noChangeAspect="1" noChangeArrowheads="1"/>
          </p:cNvPicPr>
          <p:nvPr/>
        </p:nvPicPr>
        <p:blipFill>
          <a:blip r:embed="rId14" cstate="print"/>
          <a:srcRect/>
          <a:stretch>
            <a:fillRect/>
          </a:stretch>
        </p:blipFill>
        <p:spPr bwMode="auto">
          <a:xfrm rot="4096196">
            <a:off x="8115079" y="298163"/>
            <a:ext cx="566928" cy="566928"/>
          </a:xfrm>
          <a:prstGeom prst="rect">
            <a:avLst/>
          </a:prstGeom>
          <a:noFill/>
        </p:spPr>
      </p:pic>
      <p:sp>
        <p:nvSpPr>
          <p:cNvPr id="2" name="Title Placeholder 1"/>
          <p:cNvSpPr>
            <a:spLocks noGrp="1"/>
          </p:cNvSpPr>
          <p:nvPr>
            <p:ph type="title"/>
          </p:nvPr>
        </p:nvSpPr>
        <p:spPr>
          <a:xfrm>
            <a:off x="1095023" y="817582"/>
            <a:ext cx="6965245" cy="1202485"/>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63040" y="2119257"/>
            <a:ext cx="6196405" cy="3603812"/>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54588" y="5809152"/>
            <a:ext cx="1213821" cy="365125"/>
          </a:xfrm>
          <a:prstGeom prst="rect">
            <a:avLst/>
          </a:prstGeom>
        </p:spPr>
        <p:txBody>
          <a:bodyPr vert="horz" lIns="91440" tIns="45720" rIns="91440" bIns="45720" rtlCol="0" anchor="ctr"/>
          <a:lstStyle>
            <a:lvl1pPr algn="r">
              <a:defRPr sz="1200">
                <a:solidFill>
                  <a:schemeClr val="tx2"/>
                </a:solidFill>
                <a:latin typeface="Rage Italic" pitchFamily="66" charset="0"/>
              </a:defRPr>
            </a:lvl1pPr>
          </a:lstStyle>
          <a:p>
            <a:fld id="{C0F3DC22-788B-4532-A5B8-F02C24E63D6D}" type="datetimeFigureOut">
              <a:rPr lang="en-ZA" smtClean="0"/>
              <a:t>2018/08/11</a:t>
            </a:fld>
            <a:endParaRPr lang="en-ZA"/>
          </a:p>
        </p:txBody>
      </p:sp>
      <p:sp>
        <p:nvSpPr>
          <p:cNvPr id="5" name="Footer Placeholder 4"/>
          <p:cNvSpPr>
            <a:spLocks noGrp="1"/>
          </p:cNvSpPr>
          <p:nvPr>
            <p:ph type="ftr" sz="quarter" idx="3"/>
          </p:nvPr>
        </p:nvSpPr>
        <p:spPr>
          <a:xfrm>
            <a:off x="914401" y="5809152"/>
            <a:ext cx="5540188" cy="365125"/>
          </a:xfrm>
          <a:prstGeom prst="rect">
            <a:avLst/>
          </a:prstGeom>
        </p:spPr>
        <p:txBody>
          <a:bodyPr vert="horz" lIns="91440" tIns="45720" rIns="91440" bIns="45720" rtlCol="0" anchor="ctr"/>
          <a:lstStyle>
            <a:lvl1pPr algn="l">
              <a:defRPr sz="1400">
                <a:solidFill>
                  <a:schemeClr val="tx2"/>
                </a:solidFill>
                <a:latin typeface="Rage Italic" pitchFamily="66" charset="0"/>
              </a:defRPr>
            </a:lvl1pPr>
          </a:lstStyle>
          <a:p>
            <a:endParaRPr lang="en-ZA"/>
          </a:p>
        </p:txBody>
      </p:sp>
      <p:sp>
        <p:nvSpPr>
          <p:cNvPr id="6" name="Slide Number Placeholder 5"/>
          <p:cNvSpPr>
            <a:spLocks noGrp="1"/>
          </p:cNvSpPr>
          <p:nvPr>
            <p:ph type="sldNum" sz="quarter" idx="4"/>
          </p:nvPr>
        </p:nvSpPr>
        <p:spPr>
          <a:xfrm>
            <a:off x="7670202" y="5809152"/>
            <a:ext cx="554023" cy="365125"/>
          </a:xfrm>
          <a:prstGeom prst="rect">
            <a:avLst/>
          </a:prstGeom>
        </p:spPr>
        <p:txBody>
          <a:bodyPr vert="horz" lIns="91440" tIns="45720" rIns="91440" bIns="45720" rtlCol="0" anchor="ctr"/>
          <a:lstStyle>
            <a:lvl1pPr algn="r">
              <a:defRPr sz="1400">
                <a:solidFill>
                  <a:schemeClr val="tx2"/>
                </a:solidFill>
                <a:latin typeface="Rage Italic" pitchFamily="66" charset="0"/>
              </a:defRPr>
            </a:lvl1pPr>
          </a:lstStyle>
          <a:p>
            <a:fld id="{7D4A5D77-62EE-41CA-BB73-79E1A4BA1999}" type="slidenum">
              <a:rPr lang="en-ZA" smtClean="0"/>
              <a:t>‹#›</a:t>
            </a:fld>
            <a:endParaRPr lang="en-Z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2"/>
        </a:buClr>
        <a:buSzPct val="85000"/>
        <a:buFont typeface="Brush Script MT" pitchFamily="66" charset="0"/>
        <a:buChar char="O"/>
        <a:defRPr sz="2400" kern="1200">
          <a:solidFill>
            <a:schemeClr val="tx1"/>
          </a:solidFill>
          <a:latin typeface="+mn-lt"/>
          <a:ea typeface="+mn-ea"/>
          <a:cs typeface="+mn-cs"/>
        </a:defRPr>
      </a:lvl1pPr>
      <a:lvl2pPr marL="640080" indent="-274320" algn="l" defTabSz="914400" rtl="0" eaLnBrk="1" latinLnBrk="0" hangingPunct="1">
        <a:spcBef>
          <a:spcPct val="20000"/>
        </a:spcBef>
        <a:buClr>
          <a:schemeClr val="accent2"/>
        </a:buClr>
        <a:buSzPct val="85000"/>
        <a:buFont typeface="Brush Script MT" pitchFamily="66" charset="0"/>
        <a:buChar char="O"/>
        <a:defRPr sz="2200" kern="1200">
          <a:solidFill>
            <a:schemeClr val="tx1"/>
          </a:solidFill>
          <a:latin typeface="+mn-lt"/>
          <a:ea typeface="+mn-ea"/>
          <a:cs typeface="+mn-cs"/>
        </a:defRPr>
      </a:lvl2pPr>
      <a:lvl3pPr marL="914400" indent="-228600" algn="l" defTabSz="914400" rtl="0" eaLnBrk="1" latinLnBrk="0" hangingPunct="1">
        <a:spcBef>
          <a:spcPct val="20000"/>
        </a:spcBef>
        <a:buClr>
          <a:schemeClr val="accent2"/>
        </a:buClr>
        <a:buSzPct val="85000"/>
        <a:buFont typeface="Brush Script MT" pitchFamily="66" charset="0"/>
        <a:buChar char="O"/>
        <a:defRPr sz="2000" kern="1200">
          <a:solidFill>
            <a:schemeClr val="tx1"/>
          </a:solidFill>
          <a:latin typeface="+mn-lt"/>
          <a:ea typeface="+mn-ea"/>
          <a:cs typeface="+mn-cs"/>
        </a:defRPr>
      </a:lvl3pPr>
      <a:lvl4pPr marL="1280160" indent="-228600" algn="l" defTabSz="914400" rtl="0" eaLnBrk="1" latinLnBrk="0" hangingPunct="1">
        <a:spcBef>
          <a:spcPct val="20000"/>
        </a:spcBef>
        <a:buClr>
          <a:schemeClr val="accent2"/>
        </a:buClr>
        <a:buSzPct val="85000"/>
        <a:buFont typeface="Brush Script MT" pitchFamily="66" charset="0"/>
        <a:buChar char="O"/>
        <a:defRPr sz="1800" kern="1200">
          <a:solidFill>
            <a:schemeClr val="tx1"/>
          </a:solidFill>
          <a:latin typeface="+mn-lt"/>
          <a:ea typeface="+mn-ea"/>
          <a:cs typeface="+mn-cs"/>
        </a:defRPr>
      </a:lvl4pPr>
      <a:lvl5pPr marL="164592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5pPr>
      <a:lvl6pPr marL="201168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6pPr>
      <a:lvl7pPr marL="237744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7pPr>
      <a:lvl8pPr marL="274320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8pPr>
      <a:lvl9pPr marL="3108960" indent="-228600" algn="l" defTabSz="914400" rtl="0" eaLnBrk="1" latinLnBrk="0" hangingPunct="1">
        <a:spcBef>
          <a:spcPct val="20000"/>
        </a:spcBef>
        <a:buClr>
          <a:schemeClr val="accent2"/>
        </a:buClr>
        <a:buSzPct val="85000"/>
        <a:buFont typeface="Brush Script MT" pitchFamily="66" charset="0"/>
        <a:buChar char="O"/>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google.co.za/url?sa=i&amp;rct=j&amp;q=&amp;esrc=s&amp;source=imgres&amp;cd=&amp;cad=rja&amp;uact=8&amp;ved=2ahUKEwigvb3Fn-XcAhUnzoUKHebDDM0QjRx6BAgBEAU&amp;url=https://faithtalks.blog/2018/01/28/joy-restored-through-obedience/&amp;psig=AOvVaw2ui9UQRQPdSwPQ6cAJaCwq&amp;ust=1534085386074332" TargetMode="Externa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hyperlink" Target="https://www.google.co.za/url?sa=i&amp;rct=j&amp;q=&amp;esrc=s&amp;source=imgres&amp;cd=&amp;cad=rja&amp;uact=8&amp;ved=2ahUKEwihrtan1uTcAhVQgxoKHdmpAZsQjRx6BAgBEAU&amp;url=https://www.youtube.com/watch?v%3DPRCrEFZBd5M&amp;psig=AOvVaw3dIBPQTdzJTuZH26jxfeW7&amp;ust=1534065727825838" TargetMode="Externa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s://www.biblegateway.com/passage/?search=Exodus+3:1-10&amp;version=NIV#fen-NIV-1586a" TargetMode="Externa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hyperlink" Target="https://www.google.co.za/url?sa=i&amp;rct=j&amp;q=&amp;esrc=s&amp;source=images&amp;cd=&amp;cad=rja&amp;uact=8&amp;ved=2ahUKEwiGqZmM6-LcAhVCPBoKHYyaC08QjRx6BAgBEAU&amp;url=http://picbear.online/tag/holybibleapp&amp;psig=AOvVaw1xFw5oZRykY0gdXHA9YIBL&amp;ust=1534002462930764" TargetMode="Externa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hyperlink" Target="https://www.google.co.za/url?sa=i&amp;rct=j&amp;q=&amp;esrc=s&amp;source=imgres&amp;cd=&amp;cad=rja&amp;uact=8&amp;ved=2ahUKEwimh52nneXcAhUMaBoKHS8VA4UQjRx6BAgBEAU&amp;url=https://www.shutterstock.com/search/no%2Bgirls%2Ballowed&amp;psig=AOvVaw1gZr6XiHWti0zFMe91Rx41&amp;ust=1534084785810629" TargetMode="External"/><Relationship Id="rId3" Type="http://schemas.openxmlformats.org/officeDocument/2006/relationships/image" Target="../media/image8.jpeg"/><Relationship Id="rId7" Type="http://schemas.openxmlformats.org/officeDocument/2006/relationships/image" Target="../media/image10.png"/><Relationship Id="rId2" Type="http://schemas.openxmlformats.org/officeDocument/2006/relationships/hyperlink" Target="https://www.google.co.za/url?sa=i&amp;rct=j&amp;q=&amp;esrc=s&amp;source=imgres&amp;cd=&amp;cad=rja&amp;uact=8&amp;ved=2ahUKEwib_tiHmOXcAhUJvxoKHW5UCskQjRx6BAgBEAU&amp;url=https://www.stevegedon.com/2015/02/09/parable-of-the-three-chairs/&amp;psig=AOvVaw2Qnvxlq9dZS4mS-JESxo7s&amp;ust=1534083377533850" TargetMode="External"/><Relationship Id="rId1" Type="http://schemas.openxmlformats.org/officeDocument/2006/relationships/slideLayout" Target="../slideLayouts/slideLayout1.xml"/><Relationship Id="rId6" Type="http://schemas.openxmlformats.org/officeDocument/2006/relationships/hyperlink" Target="https://www.google.co.za/url?sa=i&amp;rct=j&amp;q=&amp;esrc=s&amp;source=imgres&amp;cd=&amp;cad=rja&amp;uact=8&amp;ved=2ahUKEwjgosOxnOXcAhUux4UKHaJjBLwQjRx6BAgBEAU&amp;url=https://www.deviantart.com/boobookittyfuck/art/half-hearted-10174332&amp;psig=AOvVaw1E7xpYnQCval9n8Qx7tw_g&amp;ust=1534084523870842" TargetMode="External"/><Relationship Id="rId5" Type="http://schemas.openxmlformats.org/officeDocument/2006/relationships/image" Target="../media/image9.jpeg"/><Relationship Id="rId4" Type="http://schemas.openxmlformats.org/officeDocument/2006/relationships/hyperlink" Target="https://www.google.co.za/url?sa=i&amp;rct=j&amp;q=&amp;esrc=s&amp;source=imgres&amp;cd=&amp;cad=rja&amp;uact=8&amp;ved=2ahUKEwjXxaC_m-XcAhUMUhoKHcwlB_EQjRx6BAgBEAU&amp;url=https://pixers.pl/plakaty/doskonale-czerwone-serce-na-bialym-tle-wektor-39359503&amp;psig=AOvVaw0SmM3vkuhzPsWnamJCKVW1&amp;ust=1534084295024021" TargetMode="External"/><Relationship Id="rId9"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371600"/>
            <a:ext cx="5410200" cy="1470025"/>
          </a:xfrm>
        </p:spPr>
        <p:txBody>
          <a:bodyPr>
            <a:noAutofit/>
          </a:bodyPr>
          <a:lstStyle/>
          <a:p>
            <a:r>
              <a:rPr lang="en-ZA" b="1" dirty="0" smtClean="0">
                <a:latin typeface="+mn-lt"/>
              </a:rPr>
              <a:t>TAKING GROUND IS A HOLY TASK</a:t>
            </a:r>
            <a:endParaRPr lang="en-ZA" b="1" dirty="0">
              <a:latin typeface="+mn-lt"/>
            </a:endParaRPr>
          </a:p>
        </p:txBody>
      </p:sp>
      <p:sp>
        <p:nvSpPr>
          <p:cNvPr id="3" name="Subtitle 2"/>
          <p:cNvSpPr>
            <a:spLocks noGrp="1"/>
          </p:cNvSpPr>
          <p:nvPr>
            <p:ph type="subTitle" idx="1"/>
          </p:nvPr>
        </p:nvSpPr>
        <p:spPr>
          <a:xfrm>
            <a:off x="2057400" y="3810000"/>
            <a:ext cx="4953000" cy="1752600"/>
          </a:xfrm>
        </p:spPr>
        <p:txBody>
          <a:bodyPr>
            <a:normAutofit/>
          </a:bodyPr>
          <a:lstStyle/>
          <a:p>
            <a:endParaRPr lang="en-ZA" sz="4400" b="1" dirty="0" smtClean="0"/>
          </a:p>
          <a:p>
            <a:r>
              <a:rPr lang="en-ZA" sz="4400" b="1" dirty="0" smtClean="0"/>
              <a:t>JOSHUA 5: 13-15</a:t>
            </a:r>
            <a:endParaRPr lang="en-ZA" sz="4400" b="1" dirty="0"/>
          </a:p>
        </p:txBody>
      </p:sp>
    </p:spTree>
    <p:extLst>
      <p:ext uri="{BB962C8B-B14F-4D97-AF65-F5344CB8AC3E}">
        <p14:creationId xmlns:p14="http://schemas.microsoft.com/office/powerpoint/2010/main" val="405539324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143000"/>
            <a:ext cx="5410200" cy="1219201"/>
          </a:xfrm>
        </p:spPr>
        <p:txBody>
          <a:bodyPr>
            <a:normAutofit/>
          </a:bodyPr>
          <a:lstStyle/>
          <a:p>
            <a:r>
              <a:rPr lang="en-ZA" sz="2800" b="1" dirty="0" smtClean="0">
                <a:latin typeface="+mn-lt"/>
              </a:rPr>
              <a:t>Personal Application #4</a:t>
            </a:r>
            <a:br>
              <a:rPr lang="en-ZA" sz="2800" b="1" dirty="0" smtClean="0">
                <a:latin typeface="+mn-lt"/>
              </a:rPr>
            </a:br>
            <a:endParaRPr lang="en-ZA" sz="2800" b="1" dirty="0">
              <a:latin typeface="+mn-lt"/>
            </a:endParaRPr>
          </a:p>
        </p:txBody>
      </p:sp>
      <p:pic>
        <p:nvPicPr>
          <p:cNvPr id="4098" name="Picture 2" descr="Image result for Obedience">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95400" y="1905000"/>
            <a:ext cx="6629400" cy="33147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70409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1219200"/>
            <a:ext cx="6965245" cy="4648200"/>
          </a:xfrm>
        </p:spPr>
        <p:txBody>
          <a:bodyPr>
            <a:normAutofit fontScale="90000"/>
          </a:bodyPr>
          <a:lstStyle/>
          <a:p>
            <a:r>
              <a:rPr lang="en-ZA" dirty="0" smtClean="0"/>
              <a:t/>
            </a:r>
            <a:br>
              <a:rPr lang="en-ZA" dirty="0" smtClean="0"/>
            </a:br>
            <a:r>
              <a:rPr lang="en-ZA" sz="5300" dirty="0" smtClean="0">
                <a:latin typeface="+mn-lt"/>
              </a:rPr>
              <a:t>My life is not my own</a:t>
            </a:r>
            <a:br>
              <a:rPr lang="en-ZA" sz="5300" dirty="0" smtClean="0">
                <a:latin typeface="+mn-lt"/>
              </a:rPr>
            </a:br>
            <a:r>
              <a:rPr lang="en-ZA" sz="5300" dirty="0" smtClean="0">
                <a:latin typeface="+mn-lt"/>
              </a:rPr>
              <a:t>I am the Lord’s servant</a:t>
            </a:r>
            <a:br>
              <a:rPr lang="en-ZA" sz="5300" dirty="0" smtClean="0">
                <a:latin typeface="+mn-lt"/>
              </a:rPr>
            </a:br>
            <a:r>
              <a:rPr lang="en-ZA" sz="5300" dirty="0" smtClean="0">
                <a:latin typeface="+mn-lt"/>
              </a:rPr>
              <a:t>I need to remove my sandals</a:t>
            </a:r>
            <a:br>
              <a:rPr lang="en-ZA" sz="5300" dirty="0" smtClean="0">
                <a:latin typeface="+mn-lt"/>
              </a:rPr>
            </a:br>
            <a:r>
              <a:rPr lang="en-ZA" sz="5300" dirty="0" smtClean="0">
                <a:latin typeface="+mn-lt"/>
              </a:rPr>
              <a:t>Where is my heart?</a:t>
            </a:r>
            <a:br>
              <a:rPr lang="en-ZA" sz="5300" dirty="0" smtClean="0">
                <a:latin typeface="+mn-lt"/>
              </a:rPr>
            </a:br>
            <a:r>
              <a:rPr lang="en-ZA" sz="5300" dirty="0" smtClean="0">
                <a:latin typeface="+mn-lt"/>
              </a:rPr>
              <a:t>I am called to obedience</a:t>
            </a:r>
            <a:r>
              <a:rPr lang="en-ZA" dirty="0" smtClean="0"/>
              <a:t/>
            </a:r>
            <a:br>
              <a:rPr lang="en-ZA" dirty="0" smtClean="0"/>
            </a:br>
            <a:endParaRPr lang="en-ZA" dirty="0"/>
          </a:p>
        </p:txBody>
      </p:sp>
    </p:spTree>
    <p:extLst>
      <p:ext uri="{BB962C8B-B14F-4D97-AF65-F5344CB8AC3E}">
        <p14:creationId xmlns:p14="http://schemas.microsoft.com/office/powerpoint/2010/main" val="1288308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371600"/>
            <a:ext cx="5410200" cy="1905000"/>
          </a:xfrm>
        </p:spPr>
        <p:txBody>
          <a:bodyPr>
            <a:noAutofit/>
          </a:bodyPr>
          <a:lstStyle/>
          <a:p>
            <a:r>
              <a:rPr lang="en-ZA" sz="2800" b="1" dirty="0" smtClean="0">
                <a:latin typeface="+mn-lt"/>
              </a:rPr>
              <a:t>Jeremiah 10:23</a:t>
            </a:r>
            <a:br>
              <a:rPr lang="en-ZA" sz="2800" b="1" dirty="0" smtClean="0">
                <a:latin typeface="+mn-lt"/>
              </a:rPr>
            </a:br>
            <a:r>
              <a:rPr lang="en-ZA" sz="2800" b="1" dirty="0" smtClean="0">
                <a:latin typeface="+mn-lt"/>
              </a:rPr>
              <a:t>“Lord, I know that people’s lives are not their own; it is not for them to direct their steps”</a:t>
            </a:r>
            <a:endParaRPr lang="en-ZA" sz="2800" b="1" dirty="0">
              <a:latin typeface="+mn-lt"/>
            </a:endParaRPr>
          </a:p>
        </p:txBody>
      </p:sp>
      <p:sp>
        <p:nvSpPr>
          <p:cNvPr id="3" name="Subtitle 2"/>
          <p:cNvSpPr>
            <a:spLocks noGrp="1"/>
          </p:cNvSpPr>
          <p:nvPr>
            <p:ph type="subTitle" idx="1"/>
          </p:nvPr>
        </p:nvSpPr>
        <p:spPr>
          <a:xfrm>
            <a:off x="2057400" y="3810000"/>
            <a:ext cx="4953000" cy="1752600"/>
          </a:xfrm>
        </p:spPr>
        <p:txBody>
          <a:bodyPr>
            <a:normAutofit lnSpcReduction="10000"/>
          </a:bodyPr>
          <a:lstStyle/>
          <a:p>
            <a:r>
              <a:rPr lang="en-ZA" sz="2800" b="1" dirty="0" smtClean="0"/>
              <a:t>Proverbs 14:12</a:t>
            </a:r>
          </a:p>
          <a:p>
            <a:r>
              <a:rPr lang="en-ZA" sz="2800" b="1" dirty="0" smtClean="0"/>
              <a:t>“There is a way that seems right to a man, but its end is the way of death”</a:t>
            </a:r>
            <a:endParaRPr lang="en-ZA" sz="2800" b="1" dirty="0"/>
          </a:p>
        </p:txBody>
      </p:sp>
    </p:spTree>
    <p:extLst>
      <p:ext uri="{BB962C8B-B14F-4D97-AF65-F5344CB8AC3E}">
        <p14:creationId xmlns:p14="http://schemas.microsoft.com/office/powerpoint/2010/main" val="38209963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447800"/>
            <a:ext cx="5410200" cy="1219201"/>
          </a:xfrm>
        </p:spPr>
        <p:txBody>
          <a:bodyPr>
            <a:normAutofit/>
          </a:bodyPr>
          <a:lstStyle/>
          <a:p>
            <a:r>
              <a:rPr lang="en-ZA" sz="2800" b="1" dirty="0" smtClean="0">
                <a:latin typeface="+mn-lt"/>
              </a:rPr>
              <a:t>Personal Application #1</a:t>
            </a:r>
            <a:br>
              <a:rPr lang="en-ZA" sz="2800" b="1" dirty="0" smtClean="0">
                <a:latin typeface="+mn-lt"/>
              </a:rPr>
            </a:br>
            <a:endParaRPr lang="en-ZA" sz="2800" b="1" dirty="0">
              <a:latin typeface="+mn-lt"/>
            </a:endParaRPr>
          </a:p>
        </p:txBody>
      </p:sp>
      <p:pic>
        <p:nvPicPr>
          <p:cNvPr id="1026" name="Picture 2" descr="Image result for my life is not my own">
            <a:hlinkClick r:id="rId2"/>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7850" t="10114" r="8876" b="12034"/>
          <a:stretch/>
        </p:blipFill>
        <p:spPr bwMode="auto">
          <a:xfrm>
            <a:off x="1528293" y="2209800"/>
            <a:ext cx="6091707" cy="32068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803099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600200"/>
            <a:ext cx="6400800" cy="3810000"/>
          </a:xfrm>
        </p:spPr>
        <p:txBody>
          <a:bodyPr>
            <a:noAutofit/>
          </a:bodyPr>
          <a:lstStyle/>
          <a:p>
            <a:r>
              <a:rPr lang="en-ZA" sz="2000" b="1" dirty="0" smtClean="0">
                <a:latin typeface="+mn-lt"/>
              </a:rPr>
              <a:t>When </a:t>
            </a:r>
            <a:r>
              <a:rPr lang="en-ZA" sz="2000" b="1" dirty="0">
                <a:latin typeface="+mn-lt"/>
              </a:rPr>
              <a:t>Joshua was near the town of Jericho, he looked up and saw a man standing in front of him with sword in hand. </a:t>
            </a:r>
            <a:r>
              <a:rPr lang="en-ZA" sz="2000" b="1" dirty="0" smtClean="0">
                <a:latin typeface="+mn-lt"/>
              </a:rPr>
              <a:t>Joshua </a:t>
            </a:r>
            <a:r>
              <a:rPr lang="en-ZA" sz="2000" b="1" dirty="0">
                <a:latin typeface="+mn-lt"/>
              </a:rPr>
              <a:t>went up to him and demanded, “Are you friend or foe</a:t>
            </a:r>
            <a:r>
              <a:rPr lang="en-ZA" sz="2000" b="1" dirty="0" smtClean="0">
                <a:latin typeface="+mn-lt"/>
              </a:rPr>
              <a:t>?”</a:t>
            </a:r>
            <a:r>
              <a:rPr lang="en-ZA" sz="2000" b="1" baseline="30000" dirty="0">
                <a:latin typeface="+mn-lt"/>
              </a:rPr>
              <a:t> </a:t>
            </a:r>
            <a:r>
              <a:rPr lang="en-ZA" sz="2000" b="1" dirty="0">
                <a:latin typeface="+mn-lt"/>
              </a:rPr>
              <a:t>“Neither one,” he replied. “I am the commander of the </a:t>
            </a:r>
            <a:r>
              <a:rPr lang="en-ZA" sz="2000" b="1" cap="small" dirty="0">
                <a:latin typeface="+mn-lt"/>
              </a:rPr>
              <a:t>Lord</a:t>
            </a:r>
            <a:r>
              <a:rPr lang="en-ZA" sz="2000" b="1" dirty="0">
                <a:latin typeface="+mn-lt"/>
              </a:rPr>
              <a:t>’s army</a:t>
            </a:r>
            <a:r>
              <a:rPr lang="en-ZA" sz="2000" b="1" dirty="0" smtClean="0">
                <a:latin typeface="+mn-lt"/>
              </a:rPr>
              <a:t>.” At </a:t>
            </a:r>
            <a:r>
              <a:rPr lang="en-ZA" sz="2000" b="1" dirty="0">
                <a:latin typeface="+mn-lt"/>
              </a:rPr>
              <a:t>this, Joshua fell with his face to the ground in reverence. “I am at your command,” Joshua said. “What do you want your servant to do</a:t>
            </a:r>
            <a:r>
              <a:rPr lang="en-ZA" sz="2000" b="1" dirty="0" smtClean="0">
                <a:latin typeface="+mn-lt"/>
              </a:rPr>
              <a:t>?” The </a:t>
            </a:r>
            <a:r>
              <a:rPr lang="en-ZA" sz="2000" b="1" dirty="0">
                <a:latin typeface="+mn-lt"/>
              </a:rPr>
              <a:t>commander of the </a:t>
            </a:r>
            <a:r>
              <a:rPr lang="en-ZA" sz="2000" b="1" cap="small" dirty="0">
                <a:latin typeface="+mn-lt"/>
              </a:rPr>
              <a:t>Lord</a:t>
            </a:r>
            <a:r>
              <a:rPr lang="en-ZA" sz="2000" b="1" dirty="0">
                <a:latin typeface="+mn-lt"/>
              </a:rPr>
              <a:t>’s army replied, “Take off your sandals, for the place where you are standing is holy.” And Joshua did as he was told</a:t>
            </a:r>
            <a:r>
              <a:rPr lang="en-ZA" sz="2000" b="1" dirty="0" smtClean="0">
                <a:latin typeface="+mn-lt"/>
              </a:rPr>
              <a:t>.</a:t>
            </a:r>
            <a:br>
              <a:rPr lang="en-ZA" sz="2000" b="1" dirty="0" smtClean="0">
                <a:latin typeface="+mn-lt"/>
              </a:rPr>
            </a:br>
            <a:r>
              <a:rPr lang="en-ZA" sz="2000" b="1" dirty="0" smtClean="0">
                <a:latin typeface="+mn-lt"/>
              </a:rPr>
              <a:t/>
            </a:r>
            <a:br>
              <a:rPr lang="en-ZA" sz="2000" b="1" dirty="0" smtClean="0">
                <a:latin typeface="+mn-lt"/>
              </a:rPr>
            </a:br>
            <a:r>
              <a:rPr lang="en-ZA" sz="2000" b="1" dirty="0" smtClean="0">
                <a:latin typeface="+mn-lt"/>
              </a:rPr>
              <a:t>JOSHUA 5: 13-15</a:t>
            </a:r>
            <a:endParaRPr lang="en-ZA" sz="2000" b="1" dirty="0">
              <a:latin typeface="+mn-lt"/>
            </a:endParaRPr>
          </a:p>
        </p:txBody>
      </p:sp>
    </p:spTree>
    <p:extLst>
      <p:ext uri="{BB962C8B-B14F-4D97-AF65-F5344CB8AC3E}">
        <p14:creationId xmlns:p14="http://schemas.microsoft.com/office/powerpoint/2010/main" val="33815962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447800"/>
            <a:ext cx="6400800" cy="3886200"/>
          </a:xfrm>
        </p:spPr>
        <p:txBody>
          <a:bodyPr>
            <a:noAutofit/>
          </a:bodyPr>
          <a:lstStyle/>
          <a:p>
            <a:r>
              <a:rPr lang="en-ZA" sz="1800" dirty="0" smtClean="0">
                <a:latin typeface="+mn-lt"/>
              </a:rPr>
              <a:t>Exodus 3: 1-10</a:t>
            </a:r>
            <a:br>
              <a:rPr lang="en-ZA" sz="1800" dirty="0" smtClean="0">
                <a:latin typeface="+mn-lt"/>
              </a:rPr>
            </a:br>
            <a:r>
              <a:rPr lang="en-ZA" sz="1800" baseline="30000" dirty="0" smtClean="0">
                <a:latin typeface="+mn-lt"/>
              </a:rPr>
              <a:t>1</a:t>
            </a:r>
            <a:r>
              <a:rPr lang="en-ZA" sz="1800" dirty="0" smtClean="0">
                <a:latin typeface="+mn-lt"/>
              </a:rPr>
              <a:t>Now </a:t>
            </a:r>
            <a:r>
              <a:rPr lang="en-ZA" sz="1800" dirty="0">
                <a:latin typeface="+mn-lt"/>
              </a:rPr>
              <a:t>Moses was tending the flock of Jethro his father-in-law, the priest of Midian, and he led the flock to the far side of the wilderness and came to </a:t>
            </a:r>
            <a:r>
              <a:rPr lang="en-ZA" sz="1800" dirty="0" err="1">
                <a:latin typeface="+mn-lt"/>
              </a:rPr>
              <a:t>Horeb</a:t>
            </a:r>
            <a:r>
              <a:rPr lang="en-ZA" sz="1800" dirty="0">
                <a:latin typeface="+mn-lt"/>
              </a:rPr>
              <a:t>, the mountain of God. </a:t>
            </a:r>
            <a:r>
              <a:rPr lang="en-ZA" sz="1800" dirty="0" smtClean="0">
                <a:latin typeface="+mn-lt"/>
              </a:rPr>
              <a:t/>
            </a:r>
            <a:br>
              <a:rPr lang="en-ZA" sz="1800" dirty="0" smtClean="0">
                <a:latin typeface="+mn-lt"/>
              </a:rPr>
            </a:br>
            <a:r>
              <a:rPr lang="en-ZA" sz="1800" baseline="30000" dirty="0" smtClean="0">
                <a:latin typeface="+mn-lt"/>
              </a:rPr>
              <a:t>2</a:t>
            </a:r>
            <a:r>
              <a:rPr lang="en-ZA" sz="1800" baseline="30000" dirty="0">
                <a:latin typeface="+mn-lt"/>
              </a:rPr>
              <a:t> </a:t>
            </a:r>
            <a:r>
              <a:rPr lang="en-ZA" sz="1800" dirty="0">
                <a:latin typeface="+mn-lt"/>
              </a:rPr>
              <a:t>There </a:t>
            </a:r>
            <a:r>
              <a:rPr lang="en-ZA" sz="1800" u="sng" dirty="0">
                <a:latin typeface="+mn-lt"/>
              </a:rPr>
              <a:t>the angel of the </a:t>
            </a:r>
            <a:r>
              <a:rPr lang="en-ZA" sz="1800" u="sng" cap="small" dirty="0">
                <a:latin typeface="+mn-lt"/>
              </a:rPr>
              <a:t>Lord</a:t>
            </a:r>
            <a:r>
              <a:rPr lang="en-ZA" sz="1800" u="sng" dirty="0">
                <a:latin typeface="+mn-lt"/>
              </a:rPr>
              <a:t> appeared to him</a:t>
            </a:r>
            <a:r>
              <a:rPr lang="en-ZA" sz="1800" dirty="0">
                <a:latin typeface="+mn-lt"/>
              </a:rPr>
              <a:t> in flames of fire from within a bush. Moses saw that though the bush was on fire it did not burn up. </a:t>
            </a:r>
            <a:r>
              <a:rPr lang="en-ZA" sz="1800" dirty="0" smtClean="0">
                <a:latin typeface="+mn-lt"/>
              </a:rPr>
              <a:t/>
            </a:r>
            <a:br>
              <a:rPr lang="en-ZA" sz="1800" dirty="0" smtClean="0">
                <a:latin typeface="+mn-lt"/>
              </a:rPr>
            </a:br>
            <a:r>
              <a:rPr lang="en-ZA" sz="1800" baseline="30000" dirty="0" smtClean="0">
                <a:latin typeface="+mn-lt"/>
              </a:rPr>
              <a:t>3</a:t>
            </a:r>
            <a:r>
              <a:rPr lang="en-ZA" sz="1800" baseline="30000" dirty="0">
                <a:latin typeface="+mn-lt"/>
              </a:rPr>
              <a:t> </a:t>
            </a:r>
            <a:r>
              <a:rPr lang="en-ZA" sz="1800" dirty="0">
                <a:latin typeface="+mn-lt"/>
              </a:rPr>
              <a:t>So Moses thought, “I will go over and see this strange sight—why the bush does not burn up</a:t>
            </a:r>
            <a:r>
              <a:rPr lang="en-ZA" sz="1800" dirty="0" smtClean="0">
                <a:latin typeface="+mn-lt"/>
              </a:rPr>
              <a:t>.”</a:t>
            </a:r>
            <a:r>
              <a:rPr lang="en-ZA" sz="1800" dirty="0">
                <a:latin typeface="+mn-lt"/>
              </a:rPr>
              <a:t> </a:t>
            </a:r>
            <a:r>
              <a:rPr lang="en-ZA" sz="1800" dirty="0" smtClean="0">
                <a:latin typeface="+mn-lt"/>
              </a:rPr>
              <a:t/>
            </a:r>
            <a:br>
              <a:rPr lang="en-ZA" sz="1800" dirty="0" smtClean="0">
                <a:latin typeface="+mn-lt"/>
              </a:rPr>
            </a:br>
            <a:r>
              <a:rPr lang="en-ZA" sz="1800" baseline="30000" dirty="0" smtClean="0">
                <a:latin typeface="+mn-lt"/>
              </a:rPr>
              <a:t>4</a:t>
            </a:r>
            <a:r>
              <a:rPr lang="en-ZA" sz="1800" baseline="30000" dirty="0">
                <a:latin typeface="+mn-lt"/>
              </a:rPr>
              <a:t> </a:t>
            </a:r>
            <a:r>
              <a:rPr lang="en-ZA" sz="1800" dirty="0">
                <a:latin typeface="+mn-lt"/>
              </a:rPr>
              <a:t>When </a:t>
            </a:r>
            <a:r>
              <a:rPr lang="en-ZA" sz="1800" u="sng" dirty="0">
                <a:latin typeface="+mn-lt"/>
              </a:rPr>
              <a:t>the </a:t>
            </a:r>
            <a:r>
              <a:rPr lang="en-ZA" sz="1800" u="sng" cap="small" dirty="0">
                <a:latin typeface="+mn-lt"/>
              </a:rPr>
              <a:t>Lord</a:t>
            </a:r>
            <a:r>
              <a:rPr lang="en-ZA" sz="1800" u="sng" dirty="0">
                <a:latin typeface="+mn-lt"/>
              </a:rPr>
              <a:t> saw</a:t>
            </a:r>
            <a:r>
              <a:rPr lang="en-ZA" sz="1800" dirty="0">
                <a:latin typeface="+mn-lt"/>
              </a:rPr>
              <a:t> that he had gone over to look, </a:t>
            </a:r>
            <a:r>
              <a:rPr lang="en-ZA" sz="1800" u="sng" dirty="0">
                <a:latin typeface="+mn-lt"/>
              </a:rPr>
              <a:t>God called to him from within the bush</a:t>
            </a:r>
            <a:r>
              <a:rPr lang="en-ZA" sz="1800" dirty="0">
                <a:latin typeface="+mn-lt"/>
              </a:rPr>
              <a:t>, “Moses! Moses!” </a:t>
            </a:r>
            <a:r>
              <a:rPr lang="en-ZA" sz="1800" dirty="0" smtClean="0">
                <a:latin typeface="+mn-lt"/>
              </a:rPr>
              <a:t/>
            </a:r>
            <a:br>
              <a:rPr lang="en-ZA" sz="1800" dirty="0" smtClean="0">
                <a:latin typeface="+mn-lt"/>
              </a:rPr>
            </a:br>
            <a:r>
              <a:rPr lang="en-ZA" sz="1800" dirty="0" smtClean="0">
                <a:latin typeface="+mn-lt"/>
              </a:rPr>
              <a:t>And </a:t>
            </a:r>
            <a:r>
              <a:rPr lang="en-ZA" sz="1800" dirty="0">
                <a:latin typeface="+mn-lt"/>
              </a:rPr>
              <a:t>Moses said, “Here I am</a:t>
            </a:r>
            <a:r>
              <a:rPr lang="en-ZA" sz="1800" dirty="0" smtClean="0">
                <a:latin typeface="+mn-lt"/>
              </a:rPr>
              <a:t>.”</a:t>
            </a:r>
            <a:r>
              <a:rPr lang="en-ZA" sz="1800" dirty="0">
                <a:latin typeface="+mn-lt"/>
              </a:rPr>
              <a:t> </a:t>
            </a:r>
            <a:r>
              <a:rPr lang="en-ZA" sz="1800" dirty="0" smtClean="0">
                <a:latin typeface="+mn-lt"/>
              </a:rPr>
              <a:t/>
            </a:r>
            <a:br>
              <a:rPr lang="en-ZA" sz="1800" dirty="0" smtClean="0">
                <a:latin typeface="+mn-lt"/>
              </a:rPr>
            </a:br>
            <a:r>
              <a:rPr lang="en-ZA" sz="1800" baseline="30000" dirty="0" smtClean="0">
                <a:latin typeface="+mn-lt"/>
              </a:rPr>
              <a:t>5</a:t>
            </a:r>
            <a:r>
              <a:rPr lang="en-ZA" sz="1800" baseline="30000" dirty="0">
                <a:latin typeface="+mn-lt"/>
              </a:rPr>
              <a:t> </a:t>
            </a:r>
            <a:r>
              <a:rPr lang="en-ZA" sz="1800" dirty="0">
                <a:latin typeface="+mn-lt"/>
              </a:rPr>
              <a:t>“</a:t>
            </a:r>
            <a:r>
              <a:rPr lang="en-ZA" sz="1800" u="sng" dirty="0">
                <a:latin typeface="+mn-lt"/>
              </a:rPr>
              <a:t>Do not come any closer,” God said. “Take off your sandals, for the place where you are standing is holy ground</a:t>
            </a:r>
            <a:r>
              <a:rPr lang="en-ZA" sz="1800" dirty="0" smtClean="0">
                <a:latin typeface="+mn-lt"/>
              </a:rPr>
              <a:t>.”     …/v6</a:t>
            </a:r>
            <a:endParaRPr lang="en-ZA" sz="1800" b="1" dirty="0">
              <a:latin typeface="+mn-lt"/>
            </a:endParaRPr>
          </a:p>
        </p:txBody>
      </p:sp>
    </p:spTree>
    <p:extLst>
      <p:ext uri="{BB962C8B-B14F-4D97-AF65-F5344CB8AC3E}">
        <p14:creationId xmlns:p14="http://schemas.microsoft.com/office/powerpoint/2010/main" val="98353875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47800" y="1371600"/>
            <a:ext cx="6400800" cy="4267200"/>
          </a:xfrm>
        </p:spPr>
        <p:txBody>
          <a:bodyPr>
            <a:noAutofit/>
          </a:bodyPr>
          <a:lstStyle/>
          <a:p>
            <a:r>
              <a:rPr lang="en-ZA" sz="1800" baseline="30000" dirty="0">
                <a:latin typeface="+mn-lt"/>
              </a:rPr>
              <a:t>6 </a:t>
            </a:r>
            <a:r>
              <a:rPr lang="en-ZA" sz="1800" dirty="0">
                <a:latin typeface="+mn-lt"/>
              </a:rPr>
              <a:t>Then he said, “I am the God of your father,</a:t>
            </a:r>
            <a:r>
              <a:rPr lang="en-ZA" sz="1800" baseline="30000" dirty="0">
                <a:latin typeface="+mn-lt"/>
              </a:rPr>
              <a:t>[</a:t>
            </a:r>
            <a:r>
              <a:rPr lang="en-ZA" sz="1800" baseline="30000" dirty="0">
                <a:latin typeface="+mn-lt"/>
                <a:hlinkClick r:id="rId2" tooltip="See footnote a"/>
              </a:rPr>
              <a:t>a</a:t>
            </a:r>
            <a:r>
              <a:rPr lang="en-ZA" sz="1800" baseline="30000" dirty="0">
                <a:latin typeface="+mn-lt"/>
              </a:rPr>
              <a:t>]</a:t>
            </a:r>
            <a:r>
              <a:rPr lang="en-ZA" sz="1800" dirty="0">
                <a:latin typeface="+mn-lt"/>
              </a:rPr>
              <a:t> the God of Abraham, the God of Isaac and the God of Jacob.” At this, Moses hid his face, because he was afraid to look at God. </a:t>
            </a:r>
            <a:r>
              <a:rPr lang="en-ZA" sz="1800" baseline="30000" dirty="0">
                <a:latin typeface="+mn-lt"/>
              </a:rPr>
              <a:t>7 </a:t>
            </a:r>
            <a:r>
              <a:rPr lang="en-ZA" sz="1800" dirty="0">
                <a:latin typeface="+mn-lt"/>
              </a:rPr>
              <a:t>The </a:t>
            </a:r>
            <a:r>
              <a:rPr lang="en-ZA" sz="1800" cap="small" dirty="0">
                <a:latin typeface="+mn-lt"/>
              </a:rPr>
              <a:t>Lord</a:t>
            </a:r>
            <a:r>
              <a:rPr lang="en-ZA" sz="1800" dirty="0">
                <a:latin typeface="+mn-lt"/>
              </a:rPr>
              <a:t> said, “I have indeed seen the misery of my people in Egypt. I have heard them crying out because of their slave drivers, and I am concerned about their suffering. </a:t>
            </a:r>
            <a:r>
              <a:rPr lang="en-ZA" sz="1800" baseline="30000" dirty="0">
                <a:latin typeface="+mn-lt"/>
              </a:rPr>
              <a:t>8 </a:t>
            </a:r>
            <a:r>
              <a:rPr lang="en-ZA" sz="1800" u="sng" dirty="0">
                <a:latin typeface="+mn-lt"/>
              </a:rPr>
              <a:t>So I have come down to rescue them from the hand of the Egyptians and to bring them up out of that land into a good and spacious land</a:t>
            </a:r>
            <a:r>
              <a:rPr lang="en-ZA" sz="1800" dirty="0">
                <a:latin typeface="+mn-lt"/>
              </a:rPr>
              <a:t>, a land flowing with milk and honey—the home of the Canaanites, Hittites, Amorites, </a:t>
            </a:r>
            <a:r>
              <a:rPr lang="en-ZA" sz="1800" dirty="0" err="1">
                <a:latin typeface="+mn-lt"/>
              </a:rPr>
              <a:t>Perizzites</a:t>
            </a:r>
            <a:r>
              <a:rPr lang="en-ZA" sz="1800" dirty="0">
                <a:latin typeface="+mn-lt"/>
              </a:rPr>
              <a:t>, </a:t>
            </a:r>
            <a:r>
              <a:rPr lang="en-ZA" sz="1800" dirty="0" err="1">
                <a:latin typeface="+mn-lt"/>
              </a:rPr>
              <a:t>Hivites</a:t>
            </a:r>
            <a:r>
              <a:rPr lang="en-ZA" sz="1800" dirty="0">
                <a:latin typeface="+mn-lt"/>
              </a:rPr>
              <a:t> and </a:t>
            </a:r>
            <a:r>
              <a:rPr lang="en-ZA" sz="1800" dirty="0" err="1">
                <a:latin typeface="+mn-lt"/>
              </a:rPr>
              <a:t>Jebusites</a:t>
            </a:r>
            <a:r>
              <a:rPr lang="en-ZA" sz="1800" dirty="0">
                <a:latin typeface="+mn-lt"/>
              </a:rPr>
              <a:t>. </a:t>
            </a:r>
            <a:r>
              <a:rPr lang="en-ZA" sz="1800" baseline="30000" dirty="0">
                <a:latin typeface="+mn-lt"/>
              </a:rPr>
              <a:t>9 </a:t>
            </a:r>
            <a:r>
              <a:rPr lang="en-ZA" sz="1800" dirty="0">
                <a:latin typeface="+mn-lt"/>
              </a:rPr>
              <a:t>And now the cry of the Israelites has reached me, and I have seen the way the Egyptians are oppressing them. </a:t>
            </a:r>
            <a:r>
              <a:rPr lang="en-ZA" sz="1800" baseline="30000" dirty="0">
                <a:latin typeface="+mn-lt"/>
              </a:rPr>
              <a:t>10 </a:t>
            </a:r>
            <a:r>
              <a:rPr lang="en-ZA" sz="1800" u="sng" dirty="0">
                <a:latin typeface="+mn-lt"/>
              </a:rPr>
              <a:t>So now, go. I am sending you to Pharaoh to bring my people the Israelites out of Egypt.” </a:t>
            </a:r>
            <a:r>
              <a:rPr lang="en-ZA" sz="1800" u="sng" dirty="0" smtClean="0">
                <a:latin typeface="+mn-lt"/>
              </a:rPr>
              <a:t/>
            </a:r>
            <a:br>
              <a:rPr lang="en-ZA" sz="1800" u="sng" dirty="0" smtClean="0">
                <a:latin typeface="+mn-lt"/>
              </a:rPr>
            </a:br>
            <a:r>
              <a:rPr lang="en-ZA" sz="1800" u="sng" dirty="0">
                <a:latin typeface="+mn-lt"/>
              </a:rPr>
              <a:t/>
            </a:r>
            <a:br>
              <a:rPr lang="en-ZA" sz="1800" u="sng" dirty="0">
                <a:latin typeface="+mn-lt"/>
              </a:rPr>
            </a:br>
            <a:r>
              <a:rPr lang="en-ZA" sz="1800" dirty="0" smtClean="0">
                <a:latin typeface="+mn-lt"/>
              </a:rPr>
              <a:t>EXODUS 3: 1 - 10</a:t>
            </a:r>
            <a:endParaRPr lang="en-ZA" sz="1800" b="1" dirty="0">
              <a:latin typeface="+mn-lt"/>
            </a:endParaRPr>
          </a:p>
        </p:txBody>
      </p:sp>
    </p:spTree>
    <p:extLst>
      <p:ext uri="{BB962C8B-B14F-4D97-AF65-F5344CB8AC3E}">
        <p14:creationId xmlns:p14="http://schemas.microsoft.com/office/powerpoint/2010/main" val="5012609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447800"/>
            <a:ext cx="5410200" cy="1219201"/>
          </a:xfrm>
        </p:spPr>
        <p:txBody>
          <a:bodyPr>
            <a:normAutofit/>
          </a:bodyPr>
          <a:lstStyle/>
          <a:p>
            <a:r>
              <a:rPr lang="en-ZA" sz="2800" b="1" dirty="0" smtClean="0">
                <a:latin typeface="+mn-lt"/>
              </a:rPr>
              <a:t>Personal Application #2</a:t>
            </a:r>
            <a:br>
              <a:rPr lang="en-ZA" sz="2800" b="1" dirty="0" smtClean="0">
                <a:latin typeface="+mn-lt"/>
              </a:rPr>
            </a:br>
            <a:endParaRPr lang="en-ZA" sz="2800" b="1" dirty="0">
              <a:latin typeface="+mn-lt"/>
            </a:endParaRPr>
          </a:p>
        </p:txBody>
      </p:sp>
      <p:pic>
        <p:nvPicPr>
          <p:cNvPr id="3"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4516" r="12538"/>
          <a:stretch/>
        </p:blipFill>
        <p:spPr bwMode="auto">
          <a:xfrm>
            <a:off x="1197735" y="2247900"/>
            <a:ext cx="6774288" cy="32385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822290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143000"/>
            <a:ext cx="5410200" cy="1219201"/>
          </a:xfrm>
        </p:spPr>
        <p:txBody>
          <a:bodyPr>
            <a:normAutofit/>
          </a:bodyPr>
          <a:lstStyle/>
          <a:p>
            <a:r>
              <a:rPr lang="en-ZA" sz="2800" b="1" dirty="0" smtClean="0">
                <a:latin typeface="+mn-lt"/>
              </a:rPr>
              <a:t>Personal Application #3</a:t>
            </a:r>
            <a:br>
              <a:rPr lang="en-ZA" sz="2800" b="1" dirty="0" smtClean="0">
                <a:latin typeface="+mn-lt"/>
              </a:rPr>
            </a:br>
            <a:endParaRPr lang="en-ZA" sz="2800" b="1" dirty="0">
              <a:latin typeface="+mn-lt"/>
            </a:endParaRPr>
          </a:p>
        </p:txBody>
      </p:sp>
      <p:pic>
        <p:nvPicPr>
          <p:cNvPr id="4" name="Picture 3" descr="Image result for exodus 3:5">
            <a:hlinkClick r:id="rId2" tgtFrame="&quot;_blank&quot;"/>
          </p:cNvPr>
          <p:cNvPicPr/>
          <p:nvPr/>
        </p:nvPicPr>
        <p:blipFill rotWithShape="1">
          <a:blip r:embed="rId3" cstate="print">
            <a:extLst>
              <a:ext uri="{28A0092B-C50C-407E-A947-70E740481C1C}">
                <a14:useLocalDpi xmlns:a14="http://schemas.microsoft.com/office/drawing/2010/main" val="0"/>
              </a:ext>
            </a:extLst>
          </a:blip>
          <a:srcRect t="9104"/>
          <a:stretch/>
        </p:blipFill>
        <p:spPr bwMode="auto">
          <a:xfrm>
            <a:off x="2209800" y="1905000"/>
            <a:ext cx="4724400" cy="3429000"/>
          </a:xfrm>
          <a:prstGeom prst="rect">
            <a:avLst/>
          </a:prstGeom>
          <a:noFill/>
          <a:ln>
            <a:noFill/>
          </a:ln>
        </p:spPr>
      </p:pic>
    </p:spTree>
    <p:extLst>
      <p:ext uri="{BB962C8B-B14F-4D97-AF65-F5344CB8AC3E}">
        <p14:creationId xmlns:p14="http://schemas.microsoft.com/office/powerpoint/2010/main" val="4208568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52600" y="1143000"/>
            <a:ext cx="5410200" cy="1219201"/>
          </a:xfrm>
        </p:spPr>
        <p:txBody>
          <a:bodyPr>
            <a:normAutofit/>
          </a:bodyPr>
          <a:lstStyle/>
          <a:p>
            <a:r>
              <a:rPr lang="en-ZA" sz="2800" b="1" dirty="0" smtClean="0">
                <a:latin typeface="+mn-lt"/>
              </a:rPr>
              <a:t/>
            </a:r>
            <a:br>
              <a:rPr lang="en-ZA" sz="2800" b="1" dirty="0" smtClean="0">
                <a:latin typeface="+mn-lt"/>
              </a:rPr>
            </a:br>
            <a:endParaRPr lang="en-ZA" sz="2800" b="1" dirty="0">
              <a:latin typeface="+mn-lt"/>
            </a:endParaRPr>
          </a:p>
        </p:txBody>
      </p:sp>
      <p:pic>
        <p:nvPicPr>
          <p:cNvPr id="2050" name="Picture 2" descr="Image result for 3 chairs">
            <a:hlinkClick r:id="rId2"/>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3620"/>
          <a:stretch/>
        </p:blipFill>
        <p:spPr bwMode="auto">
          <a:xfrm>
            <a:off x="1219200" y="1295400"/>
            <a:ext cx="6705600" cy="4342416"/>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1371600" y="2590800"/>
            <a:ext cx="1905000" cy="1754326"/>
          </a:xfrm>
          <a:prstGeom prst="rect">
            <a:avLst/>
          </a:prstGeom>
          <a:solidFill>
            <a:schemeClr val="accent6">
              <a:lumMod val="85000"/>
            </a:schemeClr>
          </a:solidFill>
        </p:spPr>
        <p:txBody>
          <a:bodyPr wrap="square" rtlCol="0">
            <a:spAutoFit/>
          </a:bodyPr>
          <a:lstStyle/>
          <a:p>
            <a:pPr algn="ctr"/>
            <a:r>
              <a:rPr lang="en-ZA" dirty="0" smtClean="0"/>
              <a:t>Commitment</a:t>
            </a:r>
          </a:p>
          <a:p>
            <a:pPr algn="ctr"/>
            <a:r>
              <a:rPr lang="en-ZA" dirty="0" smtClean="0"/>
              <a:t>Relationship</a:t>
            </a:r>
          </a:p>
          <a:p>
            <a:pPr algn="ctr"/>
            <a:r>
              <a:rPr lang="en-ZA" dirty="0" smtClean="0"/>
              <a:t>WHOLE HEARTED</a:t>
            </a:r>
          </a:p>
          <a:p>
            <a:endParaRPr lang="en-ZA" dirty="0"/>
          </a:p>
          <a:p>
            <a:endParaRPr lang="en-ZA" dirty="0" smtClean="0"/>
          </a:p>
          <a:p>
            <a:endParaRPr lang="en-ZA" dirty="0"/>
          </a:p>
        </p:txBody>
      </p:sp>
      <p:sp>
        <p:nvSpPr>
          <p:cNvPr id="6" name="TextBox 5"/>
          <p:cNvSpPr txBox="1"/>
          <p:nvPr/>
        </p:nvSpPr>
        <p:spPr>
          <a:xfrm>
            <a:off x="3504127" y="2590800"/>
            <a:ext cx="1785871" cy="1754326"/>
          </a:xfrm>
          <a:prstGeom prst="rect">
            <a:avLst/>
          </a:prstGeom>
          <a:solidFill>
            <a:schemeClr val="accent6">
              <a:lumMod val="85000"/>
            </a:schemeClr>
          </a:solidFill>
        </p:spPr>
        <p:txBody>
          <a:bodyPr wrap="square" rtlCol="0">
            <a:spAutoFit/>
          </a:bodyPr>
          <a:lstStyle/>
          <a:p>
            <a:pPr algn="ctr"/>
            <a:r>
              <a:rPr lang="en-ZA" dirty="0" smtClean="0"/>
              <a:t>Compromise</a:t>
            </a:r>
          </a:p>
          <a:p>
            <a:pPr algn="ctr"/>
            <a:r>
              <a:rPr lang="en-ZA" dirty="0" smtClean="0"/>
              <a:t>Convenience</a:t>
            </a:r>
          </a:p>
          <a:p>
            <a:pPr algn="ctr"/>
            <a:r>
              <a:rPr lang="en-ZA" dirty="0" smtClean="0"/>
              <a:t>HALF HEARTED</a:t>
            </a:r>
          </a:p>
          <a:p>
            <a:endParaRPr lang="en-ZA" dirty="0"/>
          </a:p>
          <a:p>
            <a:endParaRPr lang="en-ZA" dirty="0" smtClean="0"/>
          </a:p>
          <a:p>
            <a:endParaRPr lang="en-ZA" dirty="0"/>
          </a:p>
        </p:txBody>
      </p:sp>
      <p:sp>
        <p:nvSpPr>
          <p:cNvPr id="7" name="TextBox 6"/>
          <p:cNvSpPr txBox="1"/>
          <p:nvPr/>
        </p:nvSpPr>
        <p:spPr>
          <a:xfrm>
            <a:off x="5638800" y="2590800"/>
            <a:ext cx="2166871" cy="1754326"/>
          </a:xfrm>
          <a:prstGeom prst="rect">
            <a:avLst/>
          </a:prstGeom>
          <a:solidFill>
            <a:schemeClr val="accent6">
              <a:lumMod val="85000"/>
            </a:schemeClr>
          </a:solidFill>
        </p:spPr>
        <p:txBody>
          <a:bodyPr wrap="square" rtlCol="0">
            <a:spAutoFit/>
          </a:bodyPr>
          <a:lstStyle/>
          <a:p>
            <a:pPr algn="ctr"/>
            <a:r>
              <a:rPr lang="en-ZA" dirty="0" smtClean="0"/>
              <a:t>Complacency</a:t>
            </a:r>
          </a:p>
          <a:p>
            <a:pPr algn="ctr"/>
            <a:r>
              <a:rPr lang="en-ZA" dirty="0" smtClean="0"/>
              <a:t>Rebellion</a:t>
            </a:r>
          </a:p>
          <a:p>
            <a:pPr algn="ctr"/>
            <a:r>
              <a:rPr lang="en-ZA" dirty="0" smtClean="0"/>
              <a:t>NO HEART FOR GOD</a:t>
            </a:r>
          </a:p>
          <a:p>
            <a:endParaRPr lang="en-ZA" dirty="0"/>
          </a:p>
          <a:p>
            <a:endParaRPr lang="en-ZA" dirty="0" smtClean="0"/>
          </a:p>
          <a:p>
            <a:endParaRPr lang="en-ZA" dirty="0"/>
          </a:p>
        </p:txBody>
      </p:sp>
      <p:pic>
        <p:nvPicPr>
          <p:cNvPr id="2052" name="Picture 4" descr="Related image">
            <a:hlinkClick r:id="rId4"/>
          </p:cNvPr>
          <p:cNvPicPr>
            <a:picLocks noChangeAspect="1" noChangeArrowheads="1"/>
          </p:cNvPicPr>
          <p:nvPr/>
        </p:nvPicPr>
        <p:blipFill>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746182" y="3353544"/>
            <a:ext cx="1155835" cy="1044697"/>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Related image">
            <a:hlinkClick r:id="rId6"/>
          </p:cNvPr>
          <p:cNvPicPr>
            <a:picLocks noChangeAspect="1" noChangeArrowheads="1"/>
          </p:cNvPicPr>
          <p:nvPr/>
        </p:nvPicPr>
        <p:blipFill>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3776506" y="3365350"/>
            <a:ext cx="1187450" cy="108344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Image result for no heart">
            <a:hlinkClick r:id="rId8"/>
          </p:cNvPr>
          <p:cNvPicPr>
            <a:picLocks noChangeAspect="1" noChangeArrowheads="1"/>
          </p:cNvPicPr>
          <p:nvPr/>
        </p:nvPicPr>
        <p:blipFill rotWithShape="1">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b="16290"/>
          <a:stretch/>
        </p:blipFill>
        <p:spPr bwMode="auto">
          <a:xfrm>
            <a:off x="6035899" y="3257160"/>
            <a:ext cx="1279301" cy="11532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425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5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054"/>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05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ushpin">
  <a:themeElements>
    <a:clrScheme name="Custom 2">
      <a:dk1>
        <a:srgbClr val="000000"/>
      </a:dk1>
      <a:lt1>
        <a:srgbClr val="FFFFFF"/>
      </a:lt1>
      <a:dk2>
        <a:srgbClr val="434342"/>
      </a:dk2>
      <a:lt2>
        <a:srgbClr val="CDD7D9"/>
      </a:lt2>
      <a:accent1>
        <a:srgbClr val="797B7E"/>
      </a:accent1>
      <a:accent2>
        <a:srgbClr val="002060"/>
      </a:accent2>
      <a:accent3>
        <a:srgbClr val="0070C0"/>
      </a:accent3>
      <a:accent4>
        <a:srgbClr val="40AFFF"/>
      </a:accent4>
      <a:accent5>
        <a:srgbClr val="FF0000"/>
      </a:accent5>
      <a:accent6>
        <a:srgbClr val="FFFFFF"/>
      </a:accent6>
      <a:hlink>
        <a:srgbClr val="5F5F5F"/>
      </a:hlink>
      <a:folHlink>
        <a:srgbClr val="969696"/>
      </a:folHlink>
    </a:clrScheme>
    <a:fontScheme name="Pushpin">
      <a:majorFont>
        <a:latin typeface="Constantia"/>
        <a:ea typeface=""/>
        <a:cs typeface=""/>
        <a:font script="Jpan" typeface="HGS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a:ea typeface=""/>
        <a:cs typeface=""/>
        <a:font script="Grek" typeface="Arial"/>
        <a:font script="Cyrl" typeface="Arial"/>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ushpin">
      <a:fillStyleLst>
        <a:solidFill>
          <a:schemeClr val="phClr"/>
        </a:solidFill>
        <a:gradFill rotWithShape="1">
          <a:gsLst>
            <a:gs pos="0">
              <a:schemeClr val="phClr">
                <a:tint val="50000"/>
                <a:satMod val="180000"/>
                <a:lumMod val="100000"/>
              </a:schemeClr>
            </a:gs>
            <a:gs pos="40000">
              <a:schemeClr val="phClr">
                <a:tint val="60000"/>
                <a:satMod val="130000"/>
                <a:lumMod val="100000"/>
              </a:schemeClr>
            </a:gs>
            <a:gs pos="100000">
              <a:schemeClr val="phClr">
                <a:tint val="96000"/>
                <a:lumMod val="108000"/>
              </a:schemeClr>
            </a:gs>
          </a:gsLst>
          <a:lin ang="5400000" scaled="0"/>
        </a:gradFill>
        <a:gradFill rotWithShape="1">
          <a:gsLst>
            <a:gs pos="0">
              <a:schemeClr val="phClr"/>
            </a:gs>
            <a:gs pos="100000">
              <a:schemeClr val="phClr">
                <a:shade val="76000"/>
                <a:lumMod val="90000"/>
              </a:schemeClr>
            </a:gs>
          </a:gsLst>
          <a:lin ang="5400000" scaled="0"/>
        </a:gradFill>
      </a:fillStyleLst>
      <a:lnStyleLst>
        <a:ln w="9525" cap="flat" cmpd="sng" algn="ctr">
          <a:solidFill>
            <a:schemeClr val="phClr"/>
          </a:solidFill>
          <a:prstDash val="solid"/>
        </a:ln>
        <a:ln w="15875" cap="flat" cmpd="sng" algn="ctr">
          <a:solidFill>
            <a:schemeClr val="phClr">
              <a:shade val="80000"/>
              <a:lumMod val="90000"/>
            </a:schemeClr>
          </a:solidFill>
          <a:prstDash val="solid"/>
        </a:ln>
        <a:ln w="25400" cap="flat" cmpd="sng" algn="ctr">
          <a:solidFill>
            <a:schemeClr val="phClr"/>
          </a:solidFill>
          <a:prstDash val="solid"/>
        </a:ln>
      </a:lnStyleLst>
      <a:effectStyleLst>
        <a:effectStyle>
          <a:effectLst/>
        </a:effectStyle>
        <a:effectStyle>
          <a:effectLst>
            <a:outerShdw blurRad="38100" dist="38100" dir="4800000" sx="98000" sy="98000" rotWithShape="0">
              <a:srgbClr val="000000">
                <a:alpha val="32000"/>
              </a:srgbClr>
            </a:outerShdw>
          </a:effectLst>
        </a:effectStyle>
        <a:effectStyle>
          <a:effectLst>
            <a:outerShdw blurRad="38100" dist="38100" dir="4800000" sx="96000" sy="96000" rotWithShape="0">
              <a:srgbClr val="000000">
                <a:alpha val="40000"/>
              </a:srgbClr>
            </a:outerShdw>
          </a:effectLst>
          <a:scene3d>
            <a:camera prst="orthographicFront">
              <a:rot lat="0" lon="0" rev="0"/>
            </a:camera>
            <a:lightRig rig="threePt" dir="t">
              <a:rot lat="0" lon="0" rev="3240000"/>
            </a:lightRig>
          </a:scene3d>
          <a:sp3d>
            <a:bevelT w="28575" h="28575"/>
          </a:sp3d>
        </a:effectStyle>
      </a:effectStyleLst>
      <a:bgFillStyleLst>
        <a:solidFill>
          <a:schemeClr val="phClr">
            <a:tint val="93000"/>
          </a:schemeClr>
        </a:solidFill>
        <a:blipFill rotWithShape="1">
          <a:blip xmlns:r="http://schemas.openxmlformats.org/officeDocument/2006/relationships" r:embed="rId1">
            <a:duotone>
              <a:schemeClr val="phClr">
                <a:shade val="80000"/>
                <a:satMod val="140000"/>
                <a:lumMod val="50000"/>
              </a:schemeClr>
              <a:schemeClr val="phClr">
                <a:tint val="95000"/>
                <a:satMod val="180000"/>
                <a:lumMod val="160000"/>
              </a:schemeClr>
            </a:duotone>
          </a:blip>
          <a:stretch/>
        </a:blipFill>
        <a:blipFill rotWithShape="1">
          <a:blip xmlns:r="http://schemas.openxmlformats.org/officeDocument/2006/relationships" r:embed="rId2">
            <a:duotone>
              <a:schemeClr val="phClr">
                <a:tint val="98000"/>
                <a:shade val="90000"/>
                <a:satMod val="120000"/>
                <a:lumMod val="54000"/>
              </a:schemeClr>
              <a:schemeClr val="phClr">
                <a:tint val="80000"/>
                <a:satMod val="160000"/>
                <a:lumMod val="14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Pushpin</Template>
  <TotalTime>157</TotalTime>
  <Words>111</Words>
  <Application>Microsoft Office PowerPoint</Application>
  <PresentationFormat>On-screen Show (4:3)</PresentationFormat>
  <Paragraphs>27</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Pushpin</vt:lpstr>
      <vt:lpstr>TAKING GROUND IS A HOLY TASK</vt:lpstr>
      <vt:lpstr>Jeremiah 10:23 “Lord, I know that people’s lives are not their own; it is not for them to direct their steps”</vt:lpstr>
      <vt:lpstr>Personal Application #1 </vt:lpstr>
      <vt:lpstr>When Joshua was near the town of Jericho, he looked up and saw a man standing in front of him with sword in hand. Joshua went up to him and demanded, “Are you friend or foe?” “Neither one,” he replied. “I am the commander of the Lord’s army.” At this, Joshua fell with his face to the ground in reverence. “I am at your command,” Joshua said. “What do you want your servant to do?” The commander of the Lord’s army replied, “Take off your sandals, for the place where you are standing is holy.” And Joshua did as he was told.  JOSHUA 5: 13-15</vt:lpstr>
      <vt:lpstr>Exodus 3: 1-10 1Now Moses was tending the flock of Jethro his father-in-law, the priest of Midian, and he led the flock to the far side of the wilderness and came to Horeb, the mountain of God.  2 There the angel of the Lord appeared to him in flames of fire from within a bush. Moses saw that though the bush was on fire it did not burn up.  3 So Moses thought, “I will go over and see this strange sight—why the bush does not burn up.”  4 When the Lord saw that he had gone over to look, God called to him from within the bush, “Moses! Moses!”  And Moses said, “Here I am.”  5 “Do not come any closer,” God said. “Take off your sandals, for the place where you are standing is holy ground.”     …/v6</vt:lpstr>
      <vt:lpstr>6 Then he said, “I am the God of your father,[a] the God of Abraham, the God of Isaac and the God of Jacob.” At this, Moses hid his face, because he was afraid to look at God. 7 The Lord said, “I have indeed seen the misery of my people in Egypt. I have heard them crying out because of their slave drivers, and I am concerned about their suffering. 8 So I have come down to rescue them from the hand of the Egyptians and to bring them up out of that land into a good and spacious land, a land flowing with milk and honey—the home of the Canaanites, Hittites, Amorites, Perizzites, Hivites and Jebusites. 9 And now the cry of the Israelites has reached me, and I have seen the way the Egyptians are oppressing them. 10 So now, go. I am sending you to Pharaoh to bring my people the Israelites out of Egypt.”   EXODUS 3: 1 - 10</vt:lpstr>
      <vt:lpstr>Personal Application #2 </vt:lpstr>
      <vt:lpstr>Personal Application #3 </vt:lpstr>
      <vt:lpstr> </vt:lpstr>
      <vt:lpstr>Personal Application #4 </vt:lpstr>
      <vt:lpstr> My life is not my own I am the Lord’s servant I need to remove my sandals Where is my heart? I am called to obedience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TAKING GROUND IS A HOLY TASK</dc:title>
  <dc:creator>Admin</dc:creator>
  <cp:lastModifiedBy>Admin</cp:lastModifiedBy>
  <cp:revision>14</cp:revision>
  <dcterms:created xsi:type="dcterms:W3CDTF">2018-08-11T08:59:35Z</dcterms:created>
  <dcterms:modified xsi:type="dcterms:W3CDTF">2018-08-11T15:22:15Z</dcterms:modified>
</cp:coreProperties>
</file>