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handoutMasterIdLst>
    <p:handoutMasterId r:id="rId11"/>
  </p:handoutMasterIdLst>
  <p:sldIdLst>
    <p:sldId id="279" r:id="rId2"/>
    <p:sldId id="280" r:id="rId3"/>
    <p:sldId id="282" r:id="rId4"/>
    <p:sldId id="283" r:id="rId5"/>
    <p:sldId id="284" r:id="rId6"/>
    <p:sldId id="285" r:id="rId7"/>
    <p:sldId id="286" r:id="rId8"/>
    <p:sldId id="287" r:id="rId9"/>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E4924"/>
    <a:srgbClr val="996633"/>
    <a:srgbClr val="C58A4F"/>
    <a:srgbClr val="0066FF"/>
    <a:srgbClr val="1F4E79"/>
    <a:srgbClr val="7F6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5" d="100"/>
          <a:sy n="85" d="100"/>
        </p:scale>
        <p:origin x="883"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6FFA8611-41E7-45AA-BE12-8452AA3F7B77}" type="datetimeFigureOut">
              <a:rPr lang="en-ZA" smtClean="0"/>
              <a:t>2018/05/26</a:t>
            </a:fld>
            <a:endParaRPr lang="en-ZA"/>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F71C3B55-C5AA-47DF-BC8D-146FC76F79A2}" type="slidenum">
              <a:rPr lang="en-ZA" smtClean="0"/>
              <a:t>‹#›</a:t>
            </a:fld>
            <a:endParaRPr lang="en-ZA"/>
          </a:p>
        </p:txBody>
      </p:sp>
    </p:spTree>
    <p:extLst>
      <p:ext uri="{BB962C8B-B14F-4D97-AF65-F5344CB8AC3E}">
        <p14:creationId xmlns:p14="http://schemas.microsoft.com/office/powerpoint/2010/main" val="29190264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5558" tIns="47779" rIns="95558" bIns="47779" rtlCol="0"/>
          <a:lstStyle>
            <a:lvl1pPr algn="l">
              <a:defRPr sz="1300"/>
            </a:lvl1pPr>
          </a:lstStyle>
          <a:p>
            <a:endParaRPr lang="en-ZA"/>
          </a:p>
        </p:txBody>
      </p:sp>
      <p:sp>
        <p:nvSpPr>
          <p:cNvPr id="3" name="Date Placeholder 2"/>
          <p:cNvSpPr>
            <a:spLocks noGrp="1"/>
          </p:cNvSpPr>
          <p:nvPr>
            <p:ph type="dt" idx="1"/>
          </p:nvPr>
        </p:nvSpPr>
        <p:spPr>
          <a:xfrm>
            <a:off x="3850443" y="0"/>
            <a:ext cx="2945659" cy="498056"/>
          </a:xfrm>
          <a:prstGeom prst="rect">
            <a:avLst/>
          </a:prstGeom>
        </p:spPr>
        <p:txBody>
          <a:bodyPr vert="horz" lIns="95558" tIns="47779" rIns="95558" bIns="47779" rtlCol="0"/>
          <a:lstStyle>
            <a:lvl1pPr algn="r">
              <a:defRPr sz="1300"/>
            </a:lvl1pPr>
          </a:lstStyle>
          <a:p>
            <a:fld id="{2B922A8C-6CB2-4D9C-B737-8F4997E4BB58}" type="datetimeFigureOut">
              <a:rPr lang="en-ZA" smtClean="0"/>
              <a:pPr/>
              <a:t>2018/05/26</a:t>
            </a:fld>
            <a:endParaRPr lang="en-ZA"/>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5558" tIns="47779" rIns="95558" bIns="47779" rtlCol="0" anchor="ctr"/>
          <a:lstStyle/>
          <a:p>
            <a:endParaRPr lang="en-ZA"/>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5558" tIns="47779" rIns="95558" bIns="4777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9428585"/>
            <a:ext cx="2945659" cy="498055"/>
          </a:xfrm>
          <a:prstGeom prst="rect">
            <a:avLst/>
          </a:prstGeom>
        </p:spPr>
        <p:txBody>
          <a:bodyPr vert="horz" lIns="95558" tIns="47779" rIns="95558" bIns="47779" rtlCol="0" anchor="b"/>
          <a:lstStyle>
            <a:lvl1pPr algn="l">
              <a:defRPr sz="1300"/>
            </a:lvl1pPr>
          </a:lstStyle>
          <a:p>
            <a:endParaRPr lang="en-ZA"/>
          </a:p>
        </p:txBody>
      </p:sp>
      <p:sp>
        <p:nvSpPr>
          <p:cNvPr id="7" name="Slide Number Placeholder 6"/>
          <p:cNvSpPr>
            <a:spLocks noGrp="1"/>
          </p:cNvSpPr>
          <p:nvPr>
            <p:ph type="sldNum" sz="quarter" idx="5"/>
          </p:nvPr>
        </p:nvSpPr>
        <p:spPr>
          <a:xfrm>
            <a:off x="3850443" y="9428585"/>
            <a:ext cx="2945659" cy="498055"/>
          </a:xfrm>
          <a:prstGeom prst="rect">
            <a:avLst/>
          </a:prstGeom>
        </p:spPr>
        <p:txBody>
          <a:bodyPr vert="horz" lIns="95558" tIns="47779" rIns="95558" bIns="47779" rtlCol="0" anchor="b"/>
          <a:lstStyle>
            <a:lvl1pPr algn="r">
              <a:defRPr sz="1300"/>
            </a:lvl1pPr>
          </a:lstStyle>
          <a:p>
            <a:fld id="{4B6C86CD-3D02-4953-875A-23F56F335674}" type="slidenum">
              <a:rPr lang="en-ZA" smtClean="0"/>
              <a:pPr/>
              <a:t>‹#›</a:t>
            </a:fld>
            <a:endParaRPr lang="en-ZA"/>
          </a:p>
        </p:txBody>
      </p:sp>
    </p:spTree>
    <p:extLst>
      <p:ext uri="{BB962C8B-B14F-4D97-AF65-F5344CB8AC3E}">
        <p14:creationId xmlns:p14="http://schemas.microsoft.com/office/powerpoint/2010/main" val="2623971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Next steps…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1</a:t>
            </a:fld>
            <a:endParaRPr lang="en-ZA"/>
          </a:p>
        </p:txBody>
      </p:sp>
    </p:spTree>
    <p:extLst>
      <p:ext uri="{BB962C8B-B14F-4D97-AF65-F5344CB8AC3E}">
        <p14:creationId xmlns:p14="http://schemas.microsoft.com/office/powerpoint/2010/main" val="7722147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Next steps…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2</a:t>
            </a:fld>
            <a:endParaRPr lang="en-ZA"/>
          </a:p>
        </p:txBody>
      </p:sp>
    </p:spTree>
    <p:extLst>
      <p:ext uri="{BB962C8B-B14F-4D97-AF65-F5344CB8AC3E}">
        <p14:creationId xmlns:p14="http://schemas.microsoft.com/office/powerpoint/2010/main" val="3003640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Next steps…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3</a:t>
            </a:fld>
            <a:endParaRPr lang="en-ZA"/>
          </a:p>
        </p:txBody>
      </p:sp>
    </p:spTree>
    <p:extLst>
      <p:ext uri="{BB962C8B-B14F-4D97-AF65-F5344CB8AC3E}">
        <p14:creationId xmlns:p14="http://schemas.microsoft.com/office/powerpoint/2010/main" val="7899121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Next steps…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4</a:t>
            </a:fld>
            <a:endParaRPr lang="en-ZA"/>
          </a:p>
        </p:txBody>
      </p:sp>
    </p:spTree>
    <p:extLst>
      <p:ext uri="{BB962C8B-B14F-4D97-AF65-F5344CB8AC3E}">
        <p14:creationId xmlns:p14="http://schemas.microsoft.com/office/powerpoint/2010/main" val="13535006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Next steps…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5</a:t>
            </a:fld>
            <a:endParaRPr lang="en-ZA"/>
          </a:p>
        </p:txBody>
      </p:sp>
    </p:spTree>
    <p:extLst>
      <p:ext uri="{BB962C8B-B14F-4D97-AF65-F5344CB8AC3E}">
        <p14:creationId xmlns:p14="http://schemas.microsoft.com/office/powerpoint/2010/main" val="2640083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Next steps…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6</a:t>
            </a:fld>
            <a:endParaRPr lang="en-ZA"/>
          </a:p>
        </p:txBody>
      </p:sp>
    </p:spTree>
    <p:extLst>
      <p:ext uri="{BB962C8B-B14F-4D97-AF65-F5344CB8AC3E}">
        <p14:creationId xmlns:p14="http://schemas.microsoft.com/office/powerpoint/2010/main" val="1111557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Next steps…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7</a:t>
            </a:fld>
            <a:endParaRPr lang="en-ZA"/>
          </a:p>
        </p:txBody>
      </p:sp>
    </p:spTree>
    <p:extLst>
      <p:ext uri="{BB962C8B-B14F-4D97-AF65-F5344CB8AC3E}">
        <p14:creationId xmlns:p14="http://schemas.microsoft.com/office/powerpoint/2010/main" val="2005306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Next steps…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8</a:t>
            </a:fld>
            <a:endParaRPr lang="en-ZA"/>
          </a:p>
        </p:txBody>
      </p:sp>
    </p:spTree>
    <p:extLst>
      <p:ext uri="{BB962C8B-B14F-4D97-AF65-F5344CB8AC3E}">
        <p14:creationId xmlns:p14="http://schemas.microsoft.com/office/powerpoint/2010/main" val="31127526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2018/05/26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992992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2018/05/26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1108622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2018/05/26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4197104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2018/05/26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3162647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A6C7CC-2A5E-4FD7-BF1C-745AA193A72D}" type="datetimeFigureOut">
              <a:rPr lang="en-ZA" smtClean="0"/>
              <a:pPr/>
              <a:t>2018/05/26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3083530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3A6C7CC-2A5E-4FD7-BF1C-745AA193A72D}" type="datetimeFigureOut">
              <a:rPr lang="en-ZA" smtClean="0"/>
              <a:pPr/>
              <a:t>2018/05/26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1132120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3A6C7CC-2A5E-4FD7-BF1C-745AA193A72D}" type="datetimeFigureOut">
              <a:rPr lang="en-ZA" smtClean="0"/>
              <a:pPr/>
              <a:t>2018/05/26</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139306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3A6C7CC-2A5E-4FD7-BF1C-745AA193A72D}" type="datetimeFigureOut">
              <a:rPr lang="en-ZA" smtClean="0"/>
              <a:pPr/>
              <a:t>2018/05/26</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618245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A6C7CC-2A5E-4FD7-BF1C-745AA193A72D}" type="datetimeFigureOut">
              <a:rPr lang="en-ZA" smtClean="0"/>
              <a:pPr/>
              <a:t>2018/05/26</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2262077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A6C7CC-2A5E-4FD7-BF1C-745AA193A72D}" type="datetimeFigureOut">
              <a:rPr lang="en-ZA" smtClean="0"/>
              <a:pPr/>
              <a:t>2018/05/26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926590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A6C7CC-2A5E-4FD7-BF1C-745AA193A72D}" type="datetimeFigureOut">
              <a:rPr lang="en-ZA" smtClean="0"/>
              <a:pPr/>
              <a:t>2018/05/26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93453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A6C7CC-2A5E-4FD7-BF1C-745AA193A72D}" type="datetimeFigureOut">
              <a:rPr lang="en-ZA" smtClean="0"/>
              <a:pPr/>
              <a:t>2018/05/26</a:t>
            </a:fld>
            <a:endParaRPr lang="en-ZA"/>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0FD0F5-B64E-452C-A76E-E85FEF941D3A}" type="slidenum">
              <a:rPr lang="en-ZA" smtClean="0"/>
              <a:pPr/>
              <a:t>‹#›</a:t>
            </a:fld>
            <a:endParaRPr lang="en-ZA"/>
          </a:p>
        </p:txBody>
      </p:sp>
    </p:spTree>
    <p:extLst>
      <p:ext uri="{BB962C8B-B14F-4D97-AF65-F5344CB8AC3E}">
        <p14:creationId xmlns:p14="http://schemas.microsoft.com/office/powerpoint/2010/main" val="22239833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64296"/>
            <a:ext cx="9131474" cy="5136454"/>
          </a:xfrm>
          <a:prstGeom prst="rect">
            <a:avLst/>
          </a:prstGeom>
        </p:spPr>
      </p:pic>
    </p:spTree>
    <p:extLst>
      <p:ext uri="{BB962C8B-B14F-4D97-AF65-F5344CB8AC3E}">
        <p14:creationId xmlns:p14="http://schemas.microsoft.com/office/powerpoint/2010/main" val="7260050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p:cNvGrpSpPr/>
          <p:nvPr/>
        </p:nvGrpSpPr>
        <p:grpSpPr>
          <a:xfrm>
            <a:off x="588310" y="3296943"/>
            <a:ext cx="2764490" cy="2899396"/>
            <a:chOff x="588310" y="3296943"/>
            <a:chExt cx="2764490" cy="2899396"/>
          </a:xfrm>
        </p:grpSpPr>
        <p:sp>
          <p:nvSpPr>
            <p:cNvPr id="9" name="TextBox 8"/>
            <p:cNvSpPr txBox="1"/>
            <p:nvPr/>
          </p:nvSpPr>
          <p:spPr>
            <a:xfrm>
              <a:off x="628649" y="3962402"/>
              <a:ext cx="2724151" cy="2233937"/>
            </a:xfrm>
            <a:prstGeom prst="rect">
              <a:avLst/>
            </a:prstGeom>
            <a:gradFill flip="none" rotWithShape="1">
              <a:gsLst>
                <a:gs pos="0">
                  <a:srgbClr val="C58A4F"/>
                </a:gs>
                <a:gs pos="100000">
                  <a:schemeClr val="tx1"/>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182880" rIns="9144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n-ZA" sz="1400" dirty="0" smtClean="0">
                  <a:solidFill>
                    <a:schemeClr val="bg1"/>
                  </a:solidFill>
                </a:rPr>
                <a:t>Alone in our </a:t>
              </a:r>
            </a:p>
            <a:p>
              <a:pPr algn="ctr"/>
              <a:r>
                <a:rPr lang="en-ZA" sz="1400" dirty="0" smtClean="0">
                  <a:solidFill>
                    <a:schemeClr val="bg1"/>
                  </a:solidFill>
                </a:rPr>
                <a:t>sin &amp; suffering</a:t>
              </a:r>
              <a:endParaRPr lang="en-ZA" sz="1400" b="0" i="1" dirty="0">
                <a:solidFill>
                  <a:schemeClr val="bg1"/>
                </a:solidFill>
                <a:latin typeface="Calibri Light" panose="020F0302020204030204" pitchFamily="34" charset="0"/>
                <a:cs typeface="Calibri Light" panose="020F0302020204030204" pitchFamily="34" charset="0"/>
              </a:endParaRPr>
            </a:p>
          </p:txBody>
        </p:sp>
        <p:sp>
          <p:nvSpPr>
            <p:cNvPr id="3" name="Rectangle 2"/>
            <p:cNvSpPr/>
            <p:nvPr/>
          </p:nvSpPr>
          <p:spPr>
            <a:xfrm>
              <a:off x="628649" y="3296943"/>
              <a:ext cx="2528045" cy="715107"/>
            </a:xfrm>
            <a:prstGeom prst="rect">
              <a:avLst/>
            </a:prstGeom>
            <a:gradFill>
              <a:gsLst>
                <a:gs pos="0">
                  <a:srgbClr val="996633"/>
                </a:gs>
                <a:gs pos="100000">
                  <a:srgbClr val="996633"/>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5" name="TextBox 24"/>
            <p:cNvSpPr txBox="1"/>
            <p:nvPr/>
          </p:nvSpPr>
          <p:spPr>
            <a:xfrm>
              <a:off x="643118" y="4714057"/>
              <a:ext cx="2650286" cy="997362"/>
            </a:xfrm>
            <a:prstGeom prst="rect">
              <a:avLst/>
            </a:prstGeom>
            <a:solidFill>
              <a:srgbClr val="6E492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n-ZA" sz="1400" dirty="0" smtClean="0">
                  <a:solidFill>
                    <a:schemeClr val="bg1"/>
                  </a:solidFill>
                </a:rPr>
                <a:t>Ephesians 2:12b</a:t>
              </a:r>
              <a:endParaRPr lang="en-ZA" sz="1400" dirty="0">
                <a:solidFill>
                  <a:schemeClr val="bg1"/>
                </a:solidFill>
              </a:endParaRPr>
            </a:p>
            <a:p>
              <a:pPr algn="ctr"/>
              <a:r>
                <a:rPr lang="en-ZA" sz="1200" b="0" i="1" dirty="0" smtClean="0">
                  <a:solidFill>
                    <a:schemeClr val="bg1"/>
                  </a:solidFill>
                  <a:latin typeface="Calibri Light" panose="020F0302020204030204" pitchFamily="34" charset="0"/>
                  <a:cs typeface="Calibri Light" panose="020F0302020204030204" pitchFamily="34" charset="0"/>
                </a:rPr>
                <a:t>“You lived in this world without God and without hope.”</a:t>
              </a:r>
              <a:endParaRPr lang="en-ZA" sz="1400" b="0" i="1" dirty="0">
                <a:solidFill>
                  <a:schemeClr val="bg1"/>
                </a:solidFill>
                <a:latin typeface="Calibri Light" panose="020F0302020204030204" pitchFamily="34" charset="0"/>
                <a:cs typeface="Calibri Light" panose="020F0302020204030204" pitchFamily="34" charset="0"/>
              </a:endParaRPr>
            </a:p>
          </p:txBody>
        </p:sp>
        <p:sp>
          <p:nvSpPr>
            <p:cNvPr id="26" name="TextBox 25"/>
            <p:cNvSpPr txBox="1"/>
            <p:nvPr/>
          </p:nvSpPr>
          <p:spPr>
            <a:xfrm>
              <a:off x="588310" y="3391298"/>
              <a:ext cx="2284876" cy="549607"/>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182880" rIns="9144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n-ZA" sz="1400" dirty="0" smtClean="0">
                  <a:solidFill>
                    <a:schemeClr val="tx1">
                      <a:lumMod val="75000"/>
                      <a:lumOff val="25000"/>
                    </a:schemeClr>
                  </a:solidFill>
                </a:rPr>
                <a:t>       Without Christ</a:t>
              </a:r>
              <a:endParaRPr lang="en-ZA" sz="1400" b="0" i="1" dirty="0">
                <a:solidFill>
                  <a:schemeClr val="tx1">
                    <a:lumMod val="75000"/>
                    <a:lumOff val="25000"/>
                  </a:schemeClr>
                </a:solidFill>
                <a:latin typeface="Calibri Light" panose="020F0302020204030204" pitchFamily="34" charset="0"/>
                <a:cs typeface="Calibri Light" panose="020F0302020204030204" pitchFamily="34" charset="0"/>
              </a:endParaRPr>
            </a:p>
          </p:txBody>
        </p:sp>
      </p:grpSp>
      <p:sp>
        <p:nvSpPr>
          <p:cNvPr id="5" name="Title 1"/>
          <p:cNvSpPr>
            <a:spLocks noGrp="1"/>
          </p:cNvSpPr>
          <p:nvPr>
            <p:ph type="title"/>
          </p:nvPr>
        </p:nvSpPr>
        <p:spPr>
          <a:xfrm>
            <a:off x="628650" y="310262"/>
            <a:ext cx="7886700" cy="1325563"/>
          </a:xfrm>
        </p:spPr>
        <p:txBody>
          <a:bodyPr/>
          <a:lstStyle/>
          <a:p>
            <a:r>
              <a:rPr lang="en-ZA" b="1" dirty="0" smtClean="0">
                <a:solidFill>
                  <a:schemeClr val="bg1"/>
                </a:solidFill>
                <a:latin typeface="Century Gothic" panose="020B0502020202020204" pitchFamily="34" charset="0"/>
              </a:rPr>
              <a:t>Suffering in context…</a:t>
            </a:r>
            <a:endParaRPr lang="en-ZA" b="1" dirty="0">
              <a:solidFill>
                <a:schemeClr val="bg1"/>
              </a:solidFill>
              <a:latin typeface="Century Gothic" panose="020B0502020202020204" pitchFamily="34" charset="0"/>
            </a:endParaRPr>
          </a:p>
        </p:txBody>
      </p:sp>
      <p:sp>
        <p:nvSpPr>
          <p:cNvPr id="18" name="Rectangle 17"/>
          <p:cNvSpPr/>
          <p:nvPr/>
        </p:nvSpPr>
        <p:spPr>
          <a:xfrm>
            <a:off x="5934635" y="3039034"/>
            <a:ext cx="466165" cy="3585883"/>
          </a:xfrm>
          <a:prstGeom prst="rect">
            <a:avLst/>
          </a:prstGeom>
          <a:solidFill>
            <a:schemeClr val="tx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29" name="Group 28"/>
          <p:cNvGrpSpPr/>
          <p:nvPr/>
        </p:nvGrpSpPr>
        <p:grpSpPr>
          <a:xfrm>
            <a:off x="3406025" y="3296943"/>
            <a:ext cx="2700064" cy="2949044"/>
            <a:chOff x="3406025" y="3296943"/>
            <a:chExt cx="2700064" cy="2949044"/>
          </a:xfrm>
        </p:grpSpPr>
        <p:grpSp>
          <p:nvGrpSpPr>
            <p:cNvPr id="21" name="Group 20"/>
            <p:cNvGrpSpPr/>
            <p:nvPr/>
          </p:nvGrpSpPr>
          <p:grpSpPr>
            <a:xfrm>
              <a:off x="3406025" y="3296943"/>
              <a:ext cx="2700064" cy="2949044"/>
              <a:chOff x="3406025" y="3296943"/>
              <a:chExt cx="2700064" cy="2949044"/>
            </a:xfrm>
          </p:grpSpPr>
          <p:sp>
            <p:nvSpPr>
              <p:cNvPr id="7" name="Rectangle 6"/>
              <p:cNvSpPr/>
              <p:nvPr/>
            </p:nvSpPr>
            <p:spPr>
              <a:xfrm>
                <a:off x="3578042" y="3296943"/>
                <a:ext cx="2528046" cy="715107"/>
              </a:xfrm>
              <a:prstGeom prst="rect">
                <a:avLst/>
              </a:prstGeom>
              <a:gradFill flip="none" rotWithShape="1">
                <a:gsLst>
                  <a:gs pos="0">
                    <a:schemeClr val="accent5">
                      <a:lumMod val="75000"/>
                    </a:schemeClr>
                  </a:gs>
                  <a:gs pos="100000">
                    <a:schemeClr val="accent1">
                      <a:lumMod val="40000"/>
                      <a:lumOff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TextBox 9"/>
              <p:cNvSpPr txBox="1"/>
              <p:nvPr/>
            </p:nvSpPr>
            <p:spPr>
              <a:xfrm>
                <a:off x="3578042" y="4012050"/>
                <a:ext cx="2528047" cy="2233937"/>
              </a:xfrm>
              <a:prstGeom prst="rect">
                <a:avLst/>
              </a:prstGeom>
              <a:gradFill flip="none" rotWithShape="1">
                <a:gsLst>
                  <a:gs pos="0">
                    <a:schemeClr val="accent5">
                      <a:lumMod val="60000"/>
                      <a:lumOff val="40000"/>
                    </a:schemeClr>
                  </a:gs>
                  <a:gs pos="100000">
                    <a:schemeClr val="tx1"/>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182880" rIns="9144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n-ZA" sz="1400" dirty="0" smtClean="0">
                    <a:solidFill>
                      <a:schemeClr val="bg1"/>
                    </a:solidFill>
                  </a:rPr>
                  <a:t>Helped through our sin </a:t>
                </a:r>
              </a:p>
              <a:p>
                <a:pPr algn="ctr"/>
                <a:r>
                  <a:rPr lang="en-ZA" sz="1400" dirty="0" smtClean="0">
                    <a:solidFill>
                      <a:schemeClr val="bg1"/>
                    </a:solidFill>
                  </a:rPr>
                  <a:t>&amp; suffering</a:t>
                </a:r>
                <a:endParaRPr lang="en-ZA" sz="1400" b="0" i="1" dirty="0">
                  <a:solidFill>
                    <a:schemeClr val="bg1"/>
                  </a:solidFill>
                  <a:latin typeface="Calibri Light" panose="020F0302020204030204" pitchFamily="34" charset="0"/>
                  <a:cs typeface="Calibri Light" panose="020F0302020204030204" pitchFamily="34" charset="0"/>
                </a:endParaRPr>
              </a:p>
            </p:txBody>
          </p:sp>
          <p:sp>
            <p:nvSpPr>
              <p:cNvPr id="19" name="TextBox 18"/>
              <p:cNvSpPr txBox="1"/>
              <p:nvPr/>
            </p:nvSpPr>
            <p:spPr>
              <a:xfrm>
                <a:off x="3406025" y="4743704"/>
                <a:ext cx="2700062" cy="997362"/>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n-ZA" sz="1400" dirty="0" smtClean="0">
                    <a:solidFill>
                      <a:schemeClr val="bg1"/>
                    </a:solidFill>
                  </a:rPr>
                  <a:t>James </a:t>
                </a:r>
                <a:r>
                  <a:rPr lang="en-ZA" sz="1400" dirty="0" smtClean="0">
                    <a:solidFill>
                      <a:schemeClr val="bg1"/>
                    </a:solidFill>
                  </a:rPr>
                  <a:t>5:13</a:t>
                </a:r>
                <a:endParaRPr lang="en-ZA" sz="1400" dirty="0">
                  <a:solidFill>
                    <a:schemeClr val="bg1"/>
                  </a:solidFill>
                </a:endParaRPr>
              </a:p>
              <a:p>
                <a:pPr algn="ctr"/>
                <a:r>
                  <a:rPr lang="en-ZA" sz="1200" b="0" i="1" dirty="0" smtClean="0">
                    <a:solidFill>
                      <a:schemeClr val="bg1"/>
                    </a:solidFill>
                    <a:latin typeface="Calibri Light" panose="020F0302020204030204" pitchFamily="34" charset="0"/>
                    <a:cs typeface="Calibri Light" panose="020F0302020204030204" pitchFamily="34" charset="0"/>
                  </a:rPr>
                  <a:t>“Are </a:t>
                </a:r>
                <a:r>
                  <a:rPr lang="en-ZA" sz="1200" b="0" i="1" dirty="0">
                    <a:solidFill>
                      <a:schemeClr val="bg1"/>
                    </a:solidFill>
                    <a:latin typeface="Calibri Light" panose="020F0302020204030204" pitchFamily="34" charset="0"/>
                    <a:cs typeface="Calibri Light" panose="020F0302020204030204" pitchFamily="34" charset="0"/>
                  </a:rPr>
                  <a:t>any of you suffering hardship?  You should pray.”</a:t>
                </a:r>
                <a:endParaRPr lang="en-ZA" sz="1400" b="0" i="1" dirty="0">
                  <a:solidFill>
                    <a:schemeClr val="bg1"/>
                  </a:solidFill>
                  <a:latin typeface="Calibri Light" panose="020F0302020204030204" pitchFamily="34" charset="0"/>
                  <a:cs typeface="Calibri Light" panose="020F0302020204030204" pitchFamily="34" charset="0"/>
                </a:endParaRPr>
              </a:p>
            </p:txBody>
          </p:sp>
        </p:grpSp>
        <p:sp>
          <p:nvSpPr>
            <p:cNvPr id="27" name="TextBox 26"/>
            <p:cNvSpPr txBox="1"/>
            <p:nvPr/>
          </p:nvSpPr>
          <p:spPr>
            <a:xfrm>
              <a:off x="3576357" y="3377105"/>
              <a:ext cx="2284876" cy="549607"/>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182880" rIns="9144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n-ZA" sz="1400" dirty="0" smtClean="0">
                  <a:solidFill>
                    <a:schemeClr val="tx1">
                      <a:lumMod val="75000"/>
                      <a:lumOff val="25000"/>
                    </a:schemeClr>
                  </a:solidFill>
                </a:rPr>
                <a:t>Saved by Christ</a:t>
              </a:r>
              <a:endParaRPr lang="en-ZA" sz="1400" b="0" i="1" dirty="0">
                <a:solidFill>
                  <a:schemeClr val="tx1">
                    <a:lumMod val="75000"/>
                    <a:lumOff val="25000"/>
                  </a:schemeClr>
                </a:solidFill>
                <a:latin typeface="Calibri Light" panose="020F0302020204030204" pitchFamily="34" charset="0"/>
                <a:cs typeface="Calibri Light" panose="020F0302020204030204" pitchFamily="34" charset="0"/>
              </a:endParaRPr>
            </a:p>
          </p:txBody>
        </p:sp>
      </p:grpSp>
      <p:grpSp>
        <p:nvGrpSpPr>
          <p:cNvPr id="32" name="Group 31"/>
          <p:cNvGrpSpPr/>
          <p:nvPr/>
        </p:nvGrpSpPr>
        <p:grpSpPr>
          <a:xfrm>
            <a:off x="6106088" y="3296943"/>
            <a:ext cx="2751033" cy="2949044"/>
            <a:chOff x="6106088" y="3296943"/>
            <a:chExt cx="2751033" cy="2949044"/>
          </a:xfrm>
        </p:grpSpPr>
        <p:grpSp>
          <p:nvGrpSpPr>
            <p:cNvPr id="24" name="Group 23"/>
            <p:cNvGrpSpPr/>
            <p:nvPr/>
          </p:nvGrpSpPr>
          <p:grpSpPr>
            <a:xfrm>
              <a:off x="6106088" y="3296943"/>
              <a:ext cx="2751033" cy="2949044"/>
              <a:chOff x="6106088" y="3296943"/>
              <a:chExt cx="2751033" cy="2949044"/>
            </a:xfrm>
          </p:grpSpPr>
          <p:grpSp>
            <p:nvGrpSpPr>
              <p:cNvPr id="22" name="Group 21"/>
              <p:cNvGrpSpPr/>
              <p:nvPr/>
            </p:nvGrpSpPr>
            <p:grpSpPr>
              <a:xfrm>
                <a:off x="6106089" y="3296943"/>
                <a:ext cx="2751032" cy="2949044"/>
                <a:chOff x="6106089" y="3296943"/>
                <a:chExt cx="2751032" cy="2949044"/>
              </a:xfrm>
            </p:grpSpPr>
            <p:sp>
              <p:nvSpPr>
                <p:cNvPr id="8" name="Rectangle 7"/>
                <p:cNvSpPr/>
                <p:nvPr/>
              </p:nvSpPr>
              <p:spPr>
                <a:xfrm>
                  <a:off x="6106089" y="3296943"/>
                  <a:ext cx="2284876" cy="7151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TextBox 10"/>
                <p:cNvSpPr txBox="1"/>
                <p:nvPr/>
              </p:nvSpPr>
              <p:spPr>
                <a:xfrm>
                  <a:off x="6106090" y="4012050"/>
                  <a:ext cx="2284876" cy="2233937"/>
                </a:xfrm>
                <a:prstGeom prst="rect">
                  <a:avLst/>
                </a:prstGeom>
                <a:gradFill flip="none" rotWithShape="1">
                  <a:gsLst>
                    <a:gs pos="0">
                      <a:schemeClr val="bg1"/>
                    </a:gs>
                    <a:gs pos="100000">
                      <a:schemeClr val="tx1"/>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182880" rIns="9144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n-ZA" sz="1400" dirty="0" smtClean="0">
                      <a:solidFill>
                        <a:schemeClr val="tx1"/>
                      </a:solidFill>
                    </a:rPr>
                    <a:t>       Released from sin </a:t>
                  </a:r>
                </a:p>
                <a:p>
                  <a:pPr algn="ctr"/>
                  <a:r>
                    <a:rPr lang="en-ZA" sz="1400" dirty="0" smtClean="0">
                      <a:solidFill>
                        <a:schemeClr val="tx1"/>
                      </a:solidFill>
                    </a:rPr>
                    <a:t>&amp; suffering</a:t>
                  </a:r>
                  <a:endParaRPr lang="en-ZA" sz="1400" b="0" i="1" dirty="0">
                    <a:solidFill>
                      <a:schemeClr val="tx1"/>
                    </a:solidFill>
                    <a:latin typeface="Calibri Light" panose="020F0302020204030204" pitchFamily="34" charset="0"/>
                    <a:cs typeface="Calibri Light" panose="020F0302020204030204" pitchFamily="34" charset="0"/>
                  </a:endParaRPr>
                </a:p>
              </p:txBody>
            </p:sp>
            <p:sp>
              <p:nvSpPr>
                <p:cNvPr id="14" name="Rectangle 13"/>
                <p:cNvSpPr/>
                <p:nvPr/>
              </p:nvSpPr>
              <p:spPr>
                <a:xfrm>
                  <a:off x="8444190" y="3296943"/>
                  <a:ext cx="215715" cy="7151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5" name="TextBox 14"/>
                <p:cNvSpPr txBox="1"/>
                <p:nvPr/>
              </p:nvSpPr>
              <p:spPr>
                <a:xfrm>
                  <a:off x="8444191" y="4012050"/>
                  <a:ext cx="215715" cy="2233937"/>
                </a:xfrm>
                <a:prstGeom prst="rect">
                  <a:avLst/>
                </a:prstGeom>
                <a:gradFill flip="none" rotWithShape="1">
                  <a:gsLst>
                    <a:gs pos="0">
                      <a:schemeClr val="bg1"/>
                    </a:gs>
                    <a:gs pos="100000">
                      <a:schemeClr val="tx1"/>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182880" rIns="9144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endParaRPr lang="en-ZA" sz="1400" b="0" i="1" dirty="0">
                    <a:solidFill>
                      <a:schemeClr val="tx1"/>
                    </a:solidFill>
                    <a:latin typeface="Calibri Light" panose="020F0302020204030204" pitchFamily="34" charset="0"/>
                    <a:cs typeface="Calibri Light" panose="020F0302020204030204" pitchFamily="34" charset="0"/>
                  </a:endParaRPr>
                </a:p>
              </p:txBody>
            </p:sp>
            <p:sp>
              <p:nvSpPr>
                <p:cNvPr id="16" name="Rectangle 15"/>
                <p:cNvSpPr/>
                <p:nvPr/>
              </p:nvSpPr>
              <p:spPr>
                <a:xfrm>
                  <a:off x="8714809" y="3296943"/>
                  <a:ext cx="142311" cy="7151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7" name="TextBox 16"/>
                <p:cNvSpPr txBox="1"/>
                <p:nvPr/>
              </p:nvSpPr>
              <p:spPr>
                <a:xfrm>
                  <a:off x="8714810" y="4012050"/>
                  <a:ext cx="142311" cy="2233937"/>
                </a:xfrm>
                <a:prstGeom prst="rect">
                  <a:avLst/>
                </a:prstGeom>
                <a:gradFill flip="none" rotWithShape="1">
                  <a:gsLst>
                    <a:gs pos="0">
                      <a:schemeClr val="bg1"/>
                    </a:gs>
                    <a:gs pos="100000">
                      <a:schemeClr val="tx1"/>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182880" rIns="9144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endParaRPr lang="en-ZA" sz="1400" b="0" i="1" dirty="0">
                    <a:solidFill>
                      <a:schemeClr val="tx1"/>
                    </a:solidFill>
                    <a:latin typeface="Calibri Light" panose="020F0302020204030204" pitchFamily="34" charset="0"/>
                    <a:cs typeface="Calibri Light" panose="020F0302020204030204" pitchFamily="34" charset="0"/>
                  </a:endParaRPr>
                </a:p>
              </p:txBody>
            </p:sp>
          </p:grpSp>
          <p:sp>
            <p:nvSpPr>
              <p:cNvPr id="23" name="TextBox 22"/>
              <p:cNvSpPr txBox="1"/>
              <p:nvPr/>
            </p:nvSpPr>
            <p:spPr>
              <a:xfrm>
                <a:off x="6106088" y="4753592"/>
                <a:ext cx="2705190" cy="1233683"/>
              </a:xfrm>
              <a:prstGeom prst="rect">
                <a:avLst/>
              </a:prstGeom>
              <a:solidFill>
                <a:schemeClr val="tx1">
                  <a:lumMod val="75000"/>
                  <a:lumOff val="2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n-ZA" sz="1400" dirty="0" smtClean="0">
                    <a:solidFill>
                      <a:schemeClr val="bg1"/>
                    </a:solidFill>
                  </a:rPr>
                  <a:t>Revelation 21:4</a:t>
                </a:r>
                <a:endParaRPr lang="en-ZA" sz="1400" dirty="0">
                  <a:solidFill>
                    <a:schemeClr val="bg1"/>
                  </a:solidFill>
                </a:endParaRPr>
              </a:p>
              <a:p>
                <a:pPr algn="ctr"/>
                <a:r>
                  <a:rPr lang="en-ZA" sz="1200" b="0" i="1" dirty="0" smtClean="0">
                    <a:solidFill>
                      <a:schemeClr val="bg1"/>
                    </a:solidFill>
                    <a:latin typeface="Calibri Light" panose="020F0302020204030204" pitchFamily="34" charset="0"/>
                    <a:cs typeface="Calibri Light" panose="020F0302020204030204" pitchFamily="34" charset="0"/>
                  </a:rPr>
                  <a:t>“He will wipe away every tear from their eyes, and there will be no more death or sorrow or crying or pain.”</a:t>
                </a:r>
                <a:endParaRPr lang="en-ZA" sz="1400" b="0" i="1" dirty="0">
                  <a:solidFill>
                    <a:schemeClr val="bg1"/>
                  </a:solidFill>
                  <a:latin typeface="Calibri Light" panose="020F0302020204030204" pitchFamily="34" charset="0"/>
                  <a:cs typeface="Calibri Light" panose="020F0302020204030204" pitchFamily="34" charset="0"/>
                </a:endParaRPr>
              </a:p>
            </p:txBody>
          </p:sp>
        </p:grpSp>
        <p:sp>
          <p:nvSpPr>
            <p:cNvPr id="28" name="TextBox 27"/>
            <p:cNvSpPr txBox="1"/>
            <p:nvPr/>
          </p:nvSpPr>
          <p:spPr>
            <a:xfrm>
              <a:off x="6200768" y="3377104"/>
              <a:ext cx="2284876" cy="549607"/>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182880" rIns="91440" bIns="182880" rtlCol="0" anchor="t"/>
            <a:lstStyle>
              <a:defPPr>
                <a:defRPr lang="en-US"/>
              </a:defPPr>
              <a:lvl1pPr>
                <a:defRPr sz="2400" b="1">
                  <a:solidFill>
                    <a:schemeClr val="lt1"/>
                  </a:solidFill>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n-ZA" sz="1400" dirty="0" smtClean="0">
                  <a:solidFill>
                    <a:schemeClr val="tx1">
                      <a:lumMod val="75000"/>
                      <a:lumOff val="25000"/>
                    </a:schemeClr>
                  </a:solidFill>
                </a:rPr>
                <a:t>In heaven with Christ</a:t>
              </a:r>
              <a:endParaRPr lang="en-ZA" sz="1400" b="0" i="1" dirty="0">
                <a:solidFill>
                  <a:schemeClr val="tx1">
                    <a:lumMod val="75000"/>
                    <a:lumOff val="25000"/>
                  </a:schemeClr>
                </a:solidFill>
                <a:latin typeface="Calibri Light" panose="020F0302020204030204" pitchFamily="34" charset="0"/>
                <a:cs typeface="Calibri Light" panose="020F0302020204030204" pitchFamily="34" charset="0"/>
              </a:endParaRPr>
            </a:p>
          </p:txBody>
        </p:sp>
      </p:grpSp>
      <p:pic>
        <p:nvPicPr>
          <p:cNvPr id="13" name="Picture 12"/>
          <p:cNvPicPr>
            <a:picLocks noChangeAspect="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758200" y="1393837"/>
            <a:ext cx="3396505" cy="4852150"/>
          </a:xfrm>
          <a:prstGeom prst="rect">
            <a:avLst/>
          </a:prstGeom>
        </p:spPr>
      </p:pic>
    </p:spTree>
    <p:extLst>
      <p:ext uri="{BB962C8B-B14F-4D97-AF65-F5344CB8AC3E}">
        <p14:creationId xmlns:p14="http://schemas.microsoft.com/office/powerpoint/2010/main" val="1952991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6165272" y="4623954"/>
            <a:ext cx="2978728" cy="2234046"/>
          </a:xfrm>
          <a:prstGeom prst="rect">
            <a:avLst/>
          </a:prstGeom>
          <a:effectLst>
            <a:softEdge rad="635000"/>
          </a:effectLst>
        </p:spPr>
      </p:pic>
      <p:sp>
        <p:nvSpPr>
          <p:cNvPr id="5" name="Title 1"/>
          <p:cNvSpPr>
            <a:spLocks noGrp="1"/>
          </p:cNvSpPr>
          <p:nvPr>
            <p:ph type="title"/>
          </p:nvPr>
        </p:nvSpPr>
        <p:spPr>
          <a:xfrm>
            <a:off x="628650" y="310262"/>
            <a:ext cx="7886700" cy="1325563"/>
          </a:xfrm>
        </p:spPr>
        <p:txBody>
          <a:bodyPr/>
          <a:lstStyle/>
          <a:p>
            <a:r>
              <a:rPr lang="en-US" b="1" dirty="0" smtClean="0">
                <a:solidFill>
                  <a:schemeClr val="bg1"/>
                </a:solidFill>
                <a:latin typeface="Century Gothic" panose="020B0502020202020204" pitchFamily="34" charset="0"/>
              </a:rPr>
              <a:t>Prayer…</a:t>
            </a:r>
            <a:endParaRPr lang="en-ZA" b="1" dirty="0">
              <a:solidFill>
                <a:schemeClr val="bg1"/>
              </a:solidFill>
              <a:latin typeface="Century Gothic" panose="020B0502020202020204" pitchFamily="34" charset="0"/>
            </a:endParaRPr>
          </a:p>
        </p:txBody>
      </p:sp>
      <p:sp>
        <p:nvSpPr>
          <p:cNvPr id="6" name="Rectangle 5"/>
          <p:cNvSpPr/>
          <p:nvPr/>
        </p:nvSpPr>
        <p:spPr>
          <a:xfrm>
            <a:off x="645358" y="1779261"/>
            <a:ext cx="8138160" cy="2909970"/>
          </a:xfrm>
          <a:prstGeom prst="rect">
            <a:avLst/>
          </a:prstGeom>
          <a:solidFill>
            <a:schemeClr val="accent1">
              <a:lumMod val="50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p>
            <a:r>
              <a:rPr lang="en-ZA" sz="2400" b="1" dirty="0" smtClean="0">
                <a:solidFill>
                  <a:srgbClr val="FFFF00"/>
                </a:solidFill>
                <a:latin typeface="Century Gothic" panose="020B0502020202020204" pitchFamily="34" charset="0"/>
              </a:rPr>
              <a:t>James 5:16-18</a:t>
            </a:r>
            <a:r>
              <a:rPr lang="en-ZA" sz="2400" b="1" dirty="0" smtClean="0">
                <a:latin typeface="Century Gothic" panose="020B0502020202020204" pitchFamily="34" charset="0"/>
              </a:rPr>
              <a:t>  </a:t>
            </a:r>
          </a:p>
          <a:p>
            <a:r>
              <a:rPr lang="en-ZA" sz="2000" dirty="0" smtClean="0">
                <a:latin typeface="Century Gothic" panose="020B0502020202020204" pitchFamily="34" charset="0"/>
              </a:rPr>
              <a:t>“</a:t>
            </a:r>
            <a:r>
              <a:rPr lang="en-ZA" sz="2000" baseline="30000" dirty="0">
                <a:latin typeface="Century Gothic" panose="020B0502020202020204" pitchFamily="34" charset="0"/>
              </a:rPr>
              <a:t>16</a:t>
            </a:r>
            <a:r>
              <a:rPr lang="en-ZA" sz="2000" dirty="0">
                <a:latin typeface="Century Gothic" panose="020B0502020202020204" pitchFamily="34" charset="0"/>
              </a:rPr>
              <a:t>Confess your sins to each other and pray for each other so that you may be healed. The earnest prayer of a righteous person has great power and produces wonderful results. </a:t>
            </a:r>
            <a:r>
              <a:rPr lang="en-ZA" sz="2000" baseline="30000" dirty="0" smtClean="0">
                <a:latin typeface="Century Gothic" panose="020B0502020202020204" pitchFamily="34" charset="0"/>
              </a:rPr>
              <a:t>17</a:t>
            </a:r>
            <a:r>
              <a:rPr lang="en-ZA" sz="2000" dirty="0" smtClean="0">
                <a:latin typeface="Century Gothic" panose="020B0502020202020204" pitchFamily="34" charset="0"/>
              </a:rPr>
              <a:t>Elijah </a:t>
            </a:r>
            <a:r>
              <a:rPr lang="en-ZA" sz="2000" dirty="0">
                <a:latin typeface="Century Gothic" panose="020B0502020202020204" pitchFamily="34" charset="0"/>
              </a:rPr>
              <a:t>was as human as we are, and yet when he prayed earnestly that no rain would fall, none fell for three and a half years! </a:t>
            </a:r>
            <a:r>
              <a:rPr lang="en-ZA" sz="2000" baseline="30000" dirty="0" smtClean="0">
                <a:latin typeface="Century Gothic" panose="020B0502020202020204" pitchFamily="34" charset="0"/>
              </a:rPr>
              <a:t>18</a:t>
            </a:r>
            <a:r>
              <a:rPr lang="en-ZA" sz="2000" dirty="0" smtClean="0">
                <a:latin typeface="Century Gothic" panose="020B0502020202020204" pitchFamily="34" charset="0"/>
              </a:rPr>
              <a:t>Then</a:t>
            </a:r>
            <a:r>
              <a:rPr lang="en-ZA" sz="2000" dirty="0">
                <a:latin typeface="Century Gothic" panose="020B0502020202020204" pitchFamily="34" charset="0"/>
              </a:rPr>
              <a:t>, when he prayed again, the sky sent down rain and the earth began to yield its crops.”</a:t>
            </a:r>
            <a:endParaRPr lang="en-ZA" sz="2000" b="1" dirty="0">
              <a:solidFill>
                <a:schemeClr val="accent4">
                  <a:lumMod val="60000"/>
                  <a:lumOff val="40000"/>
                </a:schemeClr>
              </a:solidFill>
              <a:latin typeface="Century Gothic" panose="020B0502020202020204" pitchFamily="34" charset="0"/>
            </a:endParaRPr>
          </a:p>
        </p:txBody>
      </p:sp>
    </p:spTree>
    <p:extLst>
      <p:ext uri="{BB962C8B-B14F-4D97-AF65-F5344CB8AC3E}">
        <p14:creationId xmlns:p14="http://schemas.microsoft.com/office/powerpoint/2010/main" val="7099456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6165272" y="4623954"/>
            <a:ext cx="2978728" cy="2234046"/>
          </a:xfrm>
          <a:prstGeom prst="rect">
            <a:avLst/>
          </a:prstGeom>
          <a:effectLst>
            <a:softEdge rad="635000"/>
          </a:effectLst>
        </p:spPr>
      </p:pic>
      <p:sp>
        <p:nvSpPr>
          <p:cNvPr id="5" name="Title 1"/>
          <p:cNvSpPr>
            <a:spLocks noGrp="1"/>
          </p:cNvSpPr>
          <p:nvPr>
            <p:ph type="title"/>
          </p:nvPr>
        </p:nvSpPr>
        <p:spPr>
          <a:xfrm>
            <a:off x="628650" y="310262"/>
            <a:ext cx="7886700" cy="1325563"/>
          </a:xfrm>
        </p:spPr>
        <p:txBody>
          <a:bodyPr>
            <a:normAutofit/>
          </a:bodyPr>
          <a:lstStyle/>
          <a:p>
            <a:r>
              <a:rPr lang="en-ZA" sz="3600" b="1" dirty="0" smtClean="0">
                <a:solidFill>
                  <a:schemeClr val="bg1"/>
                </a:solidFill>
                <a:latin typeface="Century Gothic" panose="020B0502020202020204" pitchFamily="34" charset="0"/>
              </a:rPr>
              <a:t>A </a:t>
            </a:r>
            <a:r>
              <a:rPr lang="en-ZA" sz="3600" b="1" dirty="0">
                <a:solidFill>
                  <a:schemeClr val="bg1"/>
                </a:solidFill>
                <a:latin typeface="Century Gothic" panose="020B0502020202020204" pitchFamily="34" charset="0"/>
              </a:rPr>
              <a:t>“righteous” </a:t>
            </a:r>
            <a:r>
              <a:rPr lang="en-ZA" sz="3600" b="1" dirty="0" smtClean="0">
                <a:solidFill>
                  <a:schemeClr val="bg1"/>
                </a:solidFill>
                <a:latin typeface="Century Gothic" panose="020B0502020202020204" pitchFamily="34" charset="0"/>
              </a:rPr>
              <a:t>man - </a:t>
            </a:r>
            <a:r>
              <a:rPr lang="en-ZA" sz="3600" b="1" u="sng" dirty="0">
                <a:solidFill>
                  <a:schemeClr val="bg1"/>
                </a:solidFill>
                <a:latin typeface="Century Gothic" panose="020B0502020202020204" pitchFamily="34" charset="0"/>
              </a:rPr>
              <a:t>who qualifies</a:t>
            </a:r>
            <a:r>
              <a:rPr lang="en-ZA" sz="3600" b="1" dirty="0">
                <a:solidFill>
                  <a:schemeClr val="bg1"/>
                </a:solidFill>
                <a:latin typeface="Century Gothic" panose="020B0502020202020204" pitchFamily="34" charset="0"/>
              </a:rPr>
              <a:t>?</a:t>
            </a:r>
            <a:endParaRPr lang="en-ZA" sz="3600" b="1" dirty="0">
              <a:solidFill>
                <a:schemeClr val="bg1"/>
              </a:solidFill>
              <a:latin typeface="Century Gothic" panose="020B0502020202020204" pitchFamily="34" charset="0"/>
            </a:endParaRPr>
          </a:p>
        </p:txBody>
      </p:sp>
      <p:sp>
        <p:nvSpPr>
          <p:cNvPr id="6" name="Rectangle 5"/>
          <p:cNvSpPr/>
          <p:nvPr/>
        </p:nvSpPr>
        <p:spPr>
          <a:xfrm>
            <a:off x="645358" y="1779262"/>
            <a:ext cx="8138160" cy="664393"/>
          </a:xfrm>
          <a:prstGeom prst="rect">
            <a:avLst/>
          </a:prstGeom>
          <a:solidFill>
            <a:schemeClr val="accent1">
              <a:lumMod val="50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p>
            <a:r>
              <a:rPr lang="en-ZA" sz="2400" b="1" dirty="0" smtClean="0">
                <a:solidFill>
                  <a:srgbClr val="FFFF00"/>
                </a:solidFill>
                <a:latin typeface="Century Gothic" panose="020B0502020202020204" pitchFamily="34" charset="0"/>
              </a:rPr>
              <a:t>Romans </a:t>
            </a:r>
            <a:r>
              <a:rPr lang="en-ZA" sz="2400" b="1" dirty="0">
                <a:solidFill>
                  <a:srgbClr val="FFFF00"/>
                </a:solidFill>
                <a:latin typeface="Century Gothic" panose="020B0502020202020204" pitchFamily="34" charset="0"/>
              </a:rPr>
              <a:t>3:10</a:t>
            </a:r>
            <a:r>
              <a:rPr lang="en-ZA" sz="2400" b="1" dirty="0">
                <a:latin typeface="Century Gothic" panose="020B0502020202020204" pitchFamily="34" charset="0"/>
              </a:rPr>
              <a:t>: </a:t>
            </a:r>
            <a:r>
              <a:rPr lang="en-ZA" sz="2000" dirty="0">
                <a:latin typeface="Century Gothic" panose="020B0502020202020204" pitchFamily="34" charset="0"/>
              </a:rPr>
              <a:t>“</a:t>
            </a:r>
            <a:r>
              <a:rPr lang="en-ZA" sz="2000" dirty="0">
                <a:latin typeface="Century Gothic" panose="020B0502020202020204" pitchFamily="34" charset="0"/>
              </a:rPr>
              <a:t>No one is righteous— not even one.” </a:t>
            </a:r>
          </a:p>
        </p:txBody>
      </p:sp>
      <p:sp>
        <p:nvSpPr>
          <p:cNvPr id="8" name="Rectangle 7"/>
          <p:cNvSpPr/>
          <p:nvPr/>
        </p:nvSpPr>
        <p:spPr>
          <a:xfrm>
            <a:off x="645358" y="2587092"/>
            <a:ext cx="8138160" cy="2499662"/>
          </a:xfrm>
          <a:prstGeom prst="rect">
            <a:avLst/>
          </a:prstGeom>
          <a:solidFill>
            <a:schemeClr val="accent1">
              <a:lumMod val="50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p>
            <a:r>
              <a:rPr lang="en-ZA" sz="2400" b="1" dirty="0" smtClean="0">
                <a:solidFill>
                  <a:srgbClr val="FFFF00"/>
                </a:solidFill>
                <a:latin typeface="Century Gothic" panose="020B0502020202020204" pitchFamily="34" charset="0"/>
              </a:rPr>
              <a:t>Romans 3:22-24</a:t>
            </a:r>
          </a:p>
          <a:p>
            <a:r>
              <a:rPr lang="en-ZA" sz="2000" dirty="0" smtClean="0">
                <a:latin typeface="Century Gothic" panose="020B0502020202020204" pitchFamily="34" charset="0"/>
              </a:rPr>
              <a:t>“</a:t>
            </a:r>
            <a:r>
              <a:rPr lang="en-ZA" sz="2000" dirty="0">
                <a:latin typeface="Century Gothic" panose="020B0502020202020204" pitchFamily="34" charset="0"/>
              </a:rPr>
              <a:t>We are made right with God by placing our faith in Jesus Christ. And this is true for everyone who believes, no matter who we are. For everyone has sinned; we all fall short of God’s glorious standard. </a:t>
            </a:r>
            <a:r>
              <a:rPr lang="en-ZA" sz="2000" b="1" i="1" dirty="0">
                <a:latin typeface="Century Gothic" panose="020B0502020202020204" pitchFamily="34" charset="0"/>
              </a:rPr>
              <a:t>Yet God, in his grace, freely makes us right in his sight. </a:t>
            </a:r>
            <a:r>
              <a:rPr lang="en-ZA" sz="2000" dirty="0">
                <a:latin typeface="Century Gothic" panose="020B0502020202020204" pitchFamily="34" charset="0"/>
              </a:rPr>
              <a:t>He did this through Christ Jesus when he freed us from the penalty for our sins.”</a:t>
            </a:r>
            <a:endParaRPr lang="en-ZA" sz="2000" b="1" dirty="0">
              <a:solidFill>
                <a:schemeClr val="accent4">
                  <a:lumMod val="60000"/>
                  <a:lumOff val="40000"/>
                </a:schemeClr>
              </a:solidFill>
              <a:latin typeface="Century Gothic" panose="020B0502020202020204" pitchFamily="34" charset="0"/>
            </a:endParaRPr>
          </a:p>
        </p:txBody>
      </p:sp>
    </p:spTree>
    <p:extLst>
      <p:ext uri="{BB962C8B-B14F-4D97-AF65-F5344CB8AC3E}">
        <p14:creationId xmlns:p14="http://schemas.microsoft.com/office/powerpoint/2010/main" val="29721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6165272" y="4623954"/>
            <a:ext cx="2978728" cy="2234046"/>
          </a:xfrm>
          <a:prstGeom prst="rect">
            <a:avLst/>
          </a:prstGeom>
          <a:effectLst>
            <a:softEdge rad="635000"/>
          </a:effectLst>
        </p:spPr>
      </p:pic>
      <p:sp>
        <p:nvSpPr>
          <p:cNvPr id="5" name="Title 1"/>
          <p:cNvSpPr>
            <a:spLocks noGrp="1"/>
          </p:cNvSpPr>
          <p:nvPr>
            <p:ph type="title"/>
          </p:nvPr>
        </p:nvSpPr>
        <p:spPr>
          <a:xfrm>
            <a:off x="628650" y="310262"/>
            <a:ext cx="7886700" cy="1325563"/>
          </a:xfrm>
        </p:spPr>
        <p:txBody>
          <a:bodyPr>
            <a:normAutofit/>
          </a:bodyPr>
          <a:lstStyle/>
          <a:p>
            <a:r>
              <a:rPr lang="en-US" sz="3600" b="1" dirty="0" smtClean="0">
                <a:solidFill>
                  <a:schemeClr val="bg1"/>
                </a:solidFill>
                <a:latin typeface="Century Gothic" panose="020B0502020202020204" pitchFamily="34" charset="0"/>
              </a:rPr>
              <a:t>Are we </a:t>
            </a:r>
            <a:r>
              <a:rPr lang="en-US" sz="3600" b="1" u="sng" dirty="0" smtClean="0">
                <a:solidFill>
                  <a:schemeClr val="bg1"/>
                </a:solidFill>
                <a:latin typeface="Century Gothic" panose="020B0502020202020204" pitchFamily="34" charset="0"/>
              </a:rPr>
              <a:t>earnest</a:t>
            </a:r>
            <a:r>
              <a:rPr lang="en-US" sz="3600" b="1" dirty="0" smtClean="0">
                <a:solidFill>
                  <a:schemeClr val="bg1"/>
                </a:solidFill>
                <a:latin typeface="Century Gothic" panose="020B0502020202020204" pitchFamily="34" charset="0"/>
              </a:rPr>
              <a:t> in our prayers?</a:t>
            </a:r>
            <a:endParaRPr lang="en-ZA" sz="3600" b="1" dirty="0">
              <a:solidFill>
                <a:schemeClr val="bg1"/>
              </a:solidFill>
              <a:latin typeface="Century Gothic" panose="020B0502020202020204" pitchFamily="34" charset="0"/>
            </a:endParaRPr>
          </a:p>
        </p:txBody>
      </p:sp>
      <p:sp>
        <p:nvSpPr>
          <p:cNvPr id="6" name="Rectangle 5"/>
          <p:cNvSpPr/>
          <p:nvPr/>
        </p:nvSpPr>
        <p:spPr>
          <a:xfrm>
            <a:off x="645358" y="1574302"/>
            <a:ext cx="8138160" cy="4952616"/>
          </a:xfrm>
          <a:prstGeom prst="rect">
            <a:avLst/>
          </a:prstGeom>
          <a:solidFill>
            <a:schemeClr val="accent1">
              <a:lumMod val="50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p>
            <a:r>
              <a:rPr lang="en-ZA" sz="2400" b="1" dirty="0" smtClean="0">
                <a:solidFill>
                  <a:srgbClr val="FFFF00"/>
                </a:solidFill>
                <a:latin typeface="Century Gothic" panose="020B0502020202020204" pitchFamily="34" charset="0"/>
              </a:rPr>
              <a:t>Luke </a:t>
            </a:r>
            <a:r>
              <a:rPr lang="en-ZA" sz="2400" b="1" dirty="0">
                <a:solidFill>
                  <a:srgbClr val="FFFF00"/>
                </a:solidFill>
                <a:latin typeface="Century Gothic" panose="020B0502020202020204" pitchFamily="34" charset="0"/>
              </a:rPr>
              <a:t>11:5-10 </a:t>
            </a:r>
            <a:r>
              <a:rPr lang="en-ZA" sz="2000" dirty="0">
                <a:latin typeface="Century Gothic" panose="020B0502020202020204" pitchFamily="34" charset="0"/>
              </a:rPr>
              <a:t>“Then, teaching them more about prayer, he used this story: “Suppose you went to a friend’s house at midnight, wanting to borrow three loaves of bread. You say to him, ‘A friend of mine has just arrived for a visit, and I have nothing for him to eat.’  And suppose he calls out from his bedroom, ‘Don’t bother me. The door is locked for the night, and my family and I are all in bed. I can’t help you.’  But I tell you this—though he won’t do it for friendship’s sake, if you keep knocking long enough, he will get up and give you whatever you need because of your shameless persistence. “</a:t>
            </a:r>
            <a:r>
              <a:rPr lang="en-ZA" sz="2000" b="1" i="1" dirty="0">
                <a:latin typeface="Century Gothic" panose="020B0502020202020204" pitchFamily="34" charset="0"/>
              </a:rPr>
              <a:t>And so I tell you, keep on asking, and you will receive what you ask for. </a:t>
            </a:r>
            <a:r>
              <a:rPr lang="en-ZA" sz="2000" dirty="0">
                <a:latin typeface="Century Gothic" panose="020B0502020202020204" pitchFamily="34" charset="0"/>
              </a:rPr>
              <a:t>Keep on seeking, and you will find. Keep on knocking, and the door will be opened to you.  For everyone who asks, receives. Everyone who seeks, finds. And to everyone who knocks, the door will be opened.”</a:t>
            </a:r>
            <a:endParaRPr lang="en-ZA" sz="2000" b="1" dirty="0">
              <a:solidFill>
                <a:schemeClr val="accent4">
                  <a:lumMod val="60000"/>
                  <a:lumOff val="40000"/>
                </a:schemeClr>
              </a:solidFill>
              <a:latin typeface="Century Gothic" panose="020B0502020202020204" pitchFamily="34" charset="0"/>
            </a:endParaRPr>
          </a:p>
        </p:txBody>
      </p:sp>
    </p:spTree>
    <p:extLst>
      <p:ext uri="{BB962C8B-B14F-4D97-AF65-F5344CB8AC3E}">
        <p14:creationId xmlns:p14="http://schemas.microsoft.com/office/powerpoint/2010/main" val="40535030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6165272" y="4623954"/>
            <a:ext cx="2978728" cy="2234046"/>
          </a:xfrm>
          <a:prstGeom prst="rect">
            <a:avLst/>
          </a:prstGeom>
          <a:effectLst>
            <a:softEdge rad="635000"/>
          </a:effectLst>
        </p:spPr>
      </p:pic>
      <p:sp>
        <p:nvSpPr>
          <p:cNvPr id="5" name="Title 1"/>
          <p:cNvSpPr>
            <a:spLocks noGrp="1"/>
          </p:cNvSpPr>
          <p:nvPr>
            <p:ph type="title"/>
          </p:nvPr>
        </p:nvSpPr>
        <p:spPr>
          <a:xfrm>
            <a:off x="628650" y="310262"/>
            <a:ext cx="7886700" cy="1325563"/>
          </a:xfrm>
        </p:spPr>
        <p:txBody>
          <a:bodyPr>
            <a:normAutofit/>
          </a:bodyPr>
          <a:lstStyle/>
          <a:p>
            <a:r>
              <a:rPr lang="en-ZA" sz="3600" b="1" dirty="0" smtClean="0">
                <a:solidFill>
                  <a:schemeClr val="bg1"/>
                </a:solidFill>
                <a:latin typeface="Century Gothic" panose="020B0502020202020204" pitchFamily="34" charset="0"/>
              </a:rPr>
              <a:t>The example of Elijah</a:t>
            </a:r>
            <a:endParaRPr lang="en-ZA" sz="3600" b="1" dirty="0">
              <a:solidFill>
                <a:schemeClr val="bg1"/>
              </a:solidFill>
              <a:latin typeface="Century Gothic" panose="020B0502020202020204" pitchFamily="34" charset="0"/>
            </a:endParaRPr>
          </a:p>
        </p:txBody>
      </p:sp>
      <p:sp>
        <p:nvSpPr>
          <p:cNvPr id="6" name="Rectangle 5"/>
          <p:cNvSpPr/>
          <p:nvPr/>
        </p:nvSpPr>
        <p:spPr>
          <a:xfrm>
            <a:off x="645358" y="1779262"/>
            <a:ext cx="8138160" cy="2020228"/>
          </a:xfrm>
          <a:prstGeom prst="rect">
            <a:avLst/>
          </a:prstGeom>
          <a:solidFill>
            <a:schemeClr val="accent1">
              <a:lumMod val="50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p>
            <a:r>
              <a:rPr lang="en-ZA" sz="2400" b="1" dirty="0" smtClean="0">
                <a:solidFill>
                  <a:srgbClr val="FFFF00"/>
                </a:solidFill>
                <a:latin typeface="Century Gothic" panose="020B0502020202020204" pitchFamily="34" charset="0"/>
              </a:rPr>
              <a:t>James </a:t>
            </a:r>
            <a:r>
              <a:rPr lang="en-ZA" sz="2400" b="1" dirty="0">
                <a:solidFill>
                  <a:srgbClr val="FFFF00"/>
                </a:solidFill>
                <a:latin typeface="Century Gothic" panose="020B0502020202020204" pitchFamily="34" charset="0"/>
              </a:rPr>
              <a:t>5:17-18 </a:t>
            </a:r>
            <a:endParaRPr lang="en-ZA" sz="2400" b="1" dirty="0" smtClean="0">
              <a:solidFill>
                <a:srgbClr val="FFFF00"/>
              </a:solidFill>
              <a:latin typeface="Century Gothic" panose="020B0502020202020204" pitchFamily="34" charset="0"/>
            </a:endParaRPr>
          </a:p>
          <a:p>
            <a:r>
              <a:rPr lang="en-ZA" sz="2000" dirty="0" smtClean="0">
                <a:latin typeface="Century Gothic" panose="020B0502020202020204" pitchFamily="34" charset="0"/>
              </a:rPr>
              <a:t>“</a:t>
            </a:r>
            <a:r>
              <a:rPr lang="en-ZA" sz="2000" baseline="30000" dirty="0">
                <a:latin typeface="Century Gothic" panose="020B0502020202020204" pitchFamily="34" charset="0"/>
              </a:rPr>
              <a:t>17</a:t>
            </a:r>
            <a:r>
              <a:rPr lang="en-ZA" sz="2000" dirty="0">
                <a:latin typeface="Century Gothic" panose="020B0502020202020204" pitchFamily="34" charset="0"/>
              </a:rPr>
              <a:t>Elijah was </a:t>
            </a:r>
            <a:r>
              <a:rPr lang="en-ZA" sz="2000" b="1" i="1" dirty="0">
                <a:latin typeface="Century Gothic" panose="020B0502020202020204" pitchFamily="34" charset="0"/>
              </a:rPr>
              <a:t>as human as we are</a:t>
            </a:r>
            <a:r>
              <a:rPr lang="en-ZA" sz="2000" dirty="0">
                <a:latin typeface="Century Gothic" panose="020B0502020202020204" pitchFamily="34" charset="0"/>
              </a:rPr>
              <a:t>, and yet when he prayed earnestly that no rain would fall, none fell for three and a half years! </a:t>
            </a:r>
            <a:r>
              <a:rPr lang="en-ZA" sz="2000" baseline="30000" dirty="0">
                <a:latin typeface="Century Gothic" panose="020B0502020202020204" pitchFamily="34" charset="0"/>
              </a:rPr>
              <a:t>18</a:t>
            </a:r>
            <a:r>
              <a:rPr lang="en-ZA" sz="2000" dirty="0">
                <a:latin typeface="Century Gothic" panose="020B0502020202020204" pitchFamily="34" charset="0"/>
              </a:rPr>
              <a:t>Then, when he prayed again, the sky sent down rain and the earth began to yield its crops.”</a:t>
            </a:r>
            <a:endParaRPr lang="en-ZA" sz="2000" dirty="0">
              <a:latin typeface="Century Gothic" panose="020B0502020202020204" pitchFamily="34" charset="0"/>
            </a:endParaRPr>
          </a:p>
        </p:txBody>
      </p:sp>
    </p:spTree>
    <p:extLst>
      <p:ext uri="{BB962C8B-B14F-4D97-AF65-F5344CB8AC3E}">
        <p14:creationId xmlns:p14="http://schemas.microsoft.com/office/powerpoint/2010/main" val="6375461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6165272" y="4623954"/>
            <a:ext cx="2978728" cy="2234046"/>
          </a:xfrm>
          <a:prstGeom prst="rect">
            <a:avLst/>
          </a:prstGeom>
          <a:effectLst>
            <a:softEdge rad="635000"/>
          </a:effectLst>
        </p:spPr>
      </p:pic>
      <p:sp>
        <p:nvSpPr>
          <p:cNvPr id="5" name="Title 1"/>
          <p:cNvSpPr>
            <a:spLocks noGrp="1"/>
          </p:cNvSpPr>
          <p:nvPr>
            <p:ph type="title"/>
          </p:nvPr>
        </p:nvSpPr>
        <p:spPr>
          <a:xfrm>
            <a:off x="628650" y="532999"/>
            <a:ext cx="8154868" cy="1325563"/>
          </a:xfrm>
        </p:spPr>
        <p:txBody>
          <a:bodyPr>
            <a:normAutofit/>
          </a:bodyPr>
          <a:lstStyle/>
          <a:p>
            <a:r>
              <a:rPr lang="en-ZA" sz="3600" b="1" dirty="0" smtClean="0">
                <a:solidFill>
                  <a:schemeClr val="bg1"/>
                </a:solidFill>
                <a:latin typeface="Century Gothic" panose="020B0502020202020204" pitchFamily="34" charset="0"/>
              </a:rPr>
              <a:t>The </a:t>
            </a:r>
            <a:r>
              <a:rPr lang="en-ZA" sz="3600" b="1" dirty="0">
                <a:solidFill>
                  <a:schemeClr val="bg1"/>
                </a:solidFill>
                <a:latin typeface="Century Gothic" panose="020B0502020202020204" pitchFamily="34" charset="0"/>
              </a:rPr>
              <a:t>importance of </a:t>
            </a:r>
            <a:r>
              <a:rPr lang="en-ZA" sz="3600" b="1" dirty="0" smtClean="0">
                <a:solidFill>
                  <a:schemeClr val="bg1"/>
                </a:solidFill>
                <a:latin typeface="Century Gothic" panose="020B0502020202020204" pitchFamily="34" charset="0"/>
              </a:rPr>
              <a:t>close and  </a:t>
            </a:r>
            <a:r>
              <a:rPr lang="en-ZA" sz="3600" b="1" dirty="0">
                <a:solidFill>
                  <a:schemeClr val="bg1"/>
                </a:solidFill>
                <a:latin typeface="Century Gothic" panose="020B0502020202020204" pitchFamily="34" charset="0"/>
              </a:rPr>
              <a:t>accountable relationships </a:t>
            </a:r>
            <a:endParaRPr lang="en-ZA" sz="3600" b="1" dirty="0">
              <a:solidFill>
                <a:schemeClr val="bg1"/>
              </a:solidFill>
              <a:latin typeface="Century Gothic" panose="020B0502020202020204" pitchFamily="34" charset="0"/>
            </a:endParaRPr>
          </a:p>
        </p:txBody>
      </p:sp>
      <p:sp>
        <p:nvSpPr>
          <p:cNvPr id="6" name="Rectangle 5"/>
          <p:cNvSpPr/>
          <p:nvPr/>
        </p:nvSpPr>
        <p:spPr>
          <a:xfrm>
            <a:off x="645358" y="1966830"/>
            <a:ext cx="8138160" cy="1034276"/>
          </a:xfrm>
          <a:prstGeom prst="rect">
            <a:avLst/>
          </a:prstGeom>
          <a:solidFill>
            <a:schemeClr val="accent1">
              <a:lumMod val="50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p>
            <a:r>
              <a:rPr lang="en-ZA" sz="2400" b="1" dirty="0" smtClean="0">
                <a:solidFill>
                  <a:srgbClr val="FFFF00"/>
                </a:solidFill>
                <a:latin typeface="Century Gothic" panose="020B0502020202020204" pitchFamily="34" charset="0"/>
              </a:rPr>
              <a:t>James </a:t>
            </a:r>
            <a:r>
              <a:rPr lang="en-ZA" sz="2400" b="1" dirty="0">
                <a:solidFill>
                  <a:srgbClr val="FFFF00"/>
                </a:solidFill>
                <a:latin typeface="Century Gothic" panose="020B0502020202020204" pitchFamily="34" charset="0"/>
              </a:rPr>
              <a:t>5:16a </a:t>
            </a:r>
            <a:r>
              <a:rPr lang="en-ZA" sz="2000" dirty="0" smtClean="0">
                <a:latin typeface="Century Gothic" panose="020B0502020202020204" pitchFamily="34" charset="0"/>
              </a:rPr>
              <a:t>“Confess </a:t>
            </a:r>
            <a:r>
              <a:rPr lang="en-ZA" sz="2000" dirty="0">
                <a:latin typeface="Century Gothic" panose="020B0502020202020204" pitchFamily="34" charset="0"/>
              </a:rPr>
              <a:t>your sins to each other and pray for each other so that you may be healed.”</a:t>
            </a:r>
            <a:endParaRPr lang="en-ZA" sz="2000" dirty="0">
              <a:latin typeface="Century Gothic" panose="020B0502020202020204" pitchFamily="34" charset="0"/>
            </a:endParaRPr>
          </a:p>
        </p:txBody>
      </p:sp>
      <p:pic>
        <p:nvPicPr>
          <p:cNvPr id="7" name="Picture 6"/>
          <p:cNvPicPr>
            <a:picLocks noChangeAspect="1"/>
          </p:cNvPicPr>
          <p:nvPr/>
        </p:nvPicPr>
        <p:blipFill>
          <a:blip r:embed="rId3"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flipH="1">
            <a:off x="140989" y="4623954"/>
            <a:ext cx="2978728" cy="2234046"/>
          </a:xfrm>
          <a:prstGeom prst="rect">
            <a:avLst/>
          </a:prstGeom>
          <a:effectLst>
            <a:softEdge rad="635000"/>
          </a:effectLst>
        </p:spPr>
      </p:pic>
      <p:sp>
        <p:nvSpPr>
          <p:cNvPr id="8" name="Rectangle 7"/>
          <p:cNvSpPr/>
          <p:nvPr/>
        </p:nvSpPr>
        <p:spPr>
          <a:xfrm>
            <a:off x="628650" y="3116671"/>
            <a:ext cx="8138160" cy="1034276"/>
          </a:xfrm>
          <a:prstGeom prst="rect">
            <a:avLst/>
          </a:prstGeom>
          <a:solidFill>
            <a:schemeClr val="accent1">
              <a:lumMod val="50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p>
            <a:r>
              <a:rPr lang="en-ZA" sz="2400" b="1" dirty="0" smtClean="0">
                <a:solidFill>
                  <a:srgbClr val="FFFF00"/>
                </a:solidFill>
                <a:latin typeface="Century Gothic" panose="020B0502020202020204" pitchFamily="34" charset="0"/>
              </a:rPr>
              <a:t>Romans </a:t>
            </a:r>
            <a:r>
              <a:rPr lang="en-ZA" sz="2400" b="1" dirty="0">
                <a:solidFill>
                  <a:srgbClr val="FFFF00"/>
                </a:solidFill>
                <a:latin typeface="Century Gothic" panose="020B0502020202020204" pitchFamily="34" charset="0"/>
              </a:rPr>
              <a:t>8:1 </a:t>
            </a:r>
            <a:r>
              <a:rPr lang="en-ZA" sz="2000" dirty="0">
                <a:latin typeface="Century Gothic" panose="020B0502020202020204" pitchFamily="34" charset="0"/>
              </a:rPr>
              <a:t>“So now there is no condemnation for those who belong to Christ Jesus.”</a:t>
            </a:r>
            <a:endParaRPr lang="en-ZA" sz="2000" dirty="0">
              <a:latin typeface="Century Gothic" panose="020B0502020202020204" pitchFamily="34" charset="0"/>
            </a:endParaRPr>
          </a:p>
        </p:txBody>
      </p:sp>
    </p:spTree>
    <p:extLst>
      <p:ext uri="{BB962C8B-B14F-4D97-AF65-F5344CB8AC3E}">
        <p14:creationId xmlns:p14="http://schemas.microsoft.com/office/powerpoint/2010/main" val="2595720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0" name="Title 1"/>
          <p:cNvSpPr>
            <a:spLocks noGrp="1"/>
          </p:cNvSpPr>
          <p:nvPr>
            <p:ph type="title"/>
          </p:nvPr>
        </p:nvSpPr>
        <p:spPr>
          <a:xfrm>
            <a:off x="628650" y="310262"/>
            <a:ext cx="7886700" cy="1325563"/>
          </a:xfrm>
        </p:spPr>
        <p:txBody>
          <a:bodyPr/>
          <a:lstStyle/>
          <a:p>
            <a:r>
              <a:rPr lang="en-US" b="1" dirty="0" smtClean="0">
                <a:latin typeface="Century Gothic" panose="020B0502020202020204" pitchFamily="34" charset="0"/>
              </a:rPr>
              <a:t>In Summary…</a:t>
            </a:r>
            <a:endParaRPr lang="en-ZA" b="1" dirty="0">
              <a:latin typeface="Century Gothic" panose="020B0502020202020204" pitchFamily="34" charset="0"/>
            </a:endParaRPr>
          </a:p>
        </p:txBody>
      </p:sp>
      <p:sp>
        <p:nvSpPr>
          <p:cNvPr id="11" name="Rectangle 10"/>
          <p:cNvSpPr/>
          <p:nvPr/>
        </p:nvSpPr>
        <p:spPr>
          <a:xfrm>
            <a:off x="628650" y="1588533"/>
            <a:ext cx="7296150" cy="715107"/>
          </a:xfrm>
          <a:prstGeom prst="rect">
            <a:avLst/>
          </a:prstGeom>
          <a:gradFill>
            <a:gsLst>
              <a:gs pos="0">
                <a:srgbClr val="996633"/>
              </a:gs>
              <a:gs pos="100000">
                <a:srgbClr val="996633"/>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i="1" dirty="0" smtClean="0"/>
              <a:t>Our prayer life reflects our faith!  </a:t>
            </a:r>
            <a:r>
              <a:rPr lang="en-US" sz="2400" b="1" dirty="0" smtClean="0"/>
              <a:t>If we really want God to act, we need to be earnest in our prayers</a:t>
            </a:r>
            <a:endParaRPr lang="en-ZA" sz="2400" b="1" dirty="0"/>
          </a:p>
        </p:txBody>
      </p:sp>
      <p:sp>
        <p:nvSpPr>
          <p:cNvPr id="12" name="Rectangle 11"/>
          <p:cNvSpPr/>
          <p:nvPr/>
        </p:nvSpPr>
        <p:spPr>
          <a:xfrm>
            <a:off x="628650" y="2441158"/>
            <a:ext cx="7296150" cy="715107"/>
          </a:xfrm>
          <a:prstGeom prst="rect">
            <a:avLst/>
          </a:prstGeom>
          <a:gradFill>
            <a:gsLst>
              <a:gs pos="0">
                <a:srgbClr val="996633"/>
              </a:gs>
              <a:gs pos="100000">
                <a:srgbClr val="996633"/>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2400" b="1" dirty="0"/>
              <a:t>We’re called to </a:t>
            </a:r>
            <a:r>
              <a:rPr lang="en-ZA" sz="2400" b="1" i="1" dirty="0"/>
              <a:t>relate intimately and authentically </a:t>
            </a:r>
            <a:r>
              <a:rPr lang="en-ZA" sz="2400" b="1" dirty="0"/>
              <a:t>with other believers</a:t>
            </a:r>
          </a:p>
        </p:txBody>
      </p:sp>
      <p:grpSp>
        <p:nvGrpSpPr>
          <p:cNvPr id="16" name="Group 15"/>
          <p:cNvGrpSpPr/>
          <p:nvPr/>
        </p:nvGrpSpPr>
        <p:grpSpPr>
          <a:xfrm>
            <a:off x="0" y="3293783"/>
            <a:ext cx="9144000" cy="3564217"/>
            <a:chOff x="0" y="3293783"/>
            <a:chExt cx="9144000" cy="3564217"/>
          </a:xfrm>
        </p:grpSpPr>
        <p:sp>
          <p:nvSpPr>
            <p:cNvPr id="4" name="Rectangle 3"/>
            <p:cNvSpPr/>
            <p:nvPr/>
          </p:nvSpPr>
          <p:spPr>
            <a:xfrm>
              <a:off x="0" y="3415553"/>
              <a:ext cx="9144000" cy="344244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4" name="TextBox 13"/>
            <p:cNvSpPr txBox="1"/>
            <p:nvPr/>
          </p:nvSpPr>
          <p:spPr>
            <a:xfrm>
              <a:off x="685800" y="4560419"/>
              <a:ext cx="7772400" cy="1754326"/>
            </a:xfrm>
            <a:prstGeom prst="rect">
              <a:avLst/>
            </a:prstGeom>
            <a:noFill/>
          </p:spPr>
          <p:txBody>
            <a:bodyPr wrap="square" rtlCol="0">
              <a:spAutoFit/>
            </a:bodyPr>
            <a:lstStyle/>
            <a:p>
              <a:pPr algn="ctr"/>
              <a:r>
                <a:rPr lang="en-ZA" sz="3600" b="1" i="1" dirty="0" smtClean="0">
                  <a:ln w="19050">
                    <a:solidFill>
                      <a:srgbClr val="C00000"/>
                    </a:solidFill>
                  </a:ln>
                  <a:solidFill>
                    <a:schemeClr val="bg1"/>
                  </a:solidFill>
                </a:rPr>
                <a:t>“For </a:t>
              </a:r>
              <a:r>
                <a:rPr lang="en-ZA" sz="3600" b="1" i="1" dirty="0">
                  <a:ln w="19050">
                    <a:solidFill>
                      <a:srgbClr val="C00000"/>
                    </a:solidFill>
                  </a:ln>
                  <a:solidFill>
                    <a:schemeClr val="bg1"/>
                  </a:solidFill>
                </a:rPr>
                <a:t>each one to </a:t>
              </a:r>
              <a:r>
                <a:rPr lang="en-ZA" sz="3600" b="1" i="1" dirty="0" smtClean="0">
                  <a:ln w="19050">
                    <a:solidFill>
                      <a:srgbClr val="C00000"/>
                    </a:solidFill>
                  </a:ln>
                  <a:solidFill>
                    <a:schemeClr val="bg1"/>
                  </a:solidFill>
                </a:rPr>
                <a:t>relate </a:t>
              </a:r>
              <a:r>
                <a:rPr lang="en-ZA" sz="3600" b="1" i="1" dirty="0">
                  <a:ln w="19050">
                    <a:solidFill>
                      <a:srgbClr val="C00000"/>
                    </a:solidFill>
                  </a:ln>
                  <a:solidFill>
                    <a:schemeClr val="bg1"/>
                  </a:solidFill>
                </a:rPr>
                <a:t>authentically, </a:t>
              </a:r>
              <a:r>
                <a:rPr lang="en-ZA" sz="3600" b="1" i="1" dirty="0" smtClean="0">
                  <a:ln w="19050">
                    <a:solidFill>
                      <a:srgbClr val="C00000"/>
                    </a:solidFill>
                  </a:ln>
                  <a:solidFill>
                    <a:schemeClr val="bg1"/>
                  </a:solidFill>
                </a:rPr>
                <a:t>and </a:t>
              </a:r>
              <a:r>
                <a:rPr lang="en-ZA" sz="3600" b="1" i="1" dirty="0">
                  <a:ln w="19050">
                    <a:solidFill>
                      <a:srgbClr val="C00000"/>
                    </a:solidFill>
                  </a:ln>
                  <a:solidFill>
                    <a:schemeClr val="bg1"/>
                  </a:solidFill>
                </a:rPr>
                <a:t>to intentionally pursue </a:t>
              </a:r>
              <a:r>
                <a:rPr lang="en-ZA" sz="3600" b="1" i="1" dirty="0" smtClean="0">
                  <a:ln w="19050">
                    <a:solidFill>
                      <a:srgbClr val="C00000"/>
                    </a:solidFill>
                  </a:ln>
                  <a:solidFill>
                    <a:schemeClr val="bg1"/>
                  </a:solidFill>
                </a:rPr>
                <a:t>God</a:t>
              </a:r>
              <a:r>
                <a:rPr lang="en-ZA" sz="3600" b="1" i="1" dirty="0">
                  <a:ln w="19050">
                    <a:solidFill>
                      <a:srgbClr val="C00000"/>
                    </a:solidFill>
                  </a:ln>
                  <a:solidFill>
                    <a:schemeClr val="bg1"/>
                  </a:solidFill>
                </a:rPr>
                <a:t>, and His purposes, </a:t>
              </a:r>
              <a:r>
                <a:rPr lang="en-ZA" sz="3600" b="1" i="1" dirty="0" smtClean="0">
                  <a:ln w="19050">
                    <a:solidFill>
                      <a:srgbClr val="C00000"/>
                    </a:solidFill>
                  </a:ln>
                  <a:solidFill>
                    <a:schemeClr val="bg1"/>
                  </a:solidFill>
                </a:rPr>
                <a:t>together”</a:t>
              </a:r>
              <a:endParaRPr lang="en-ZA" sz="3600" b="1" i="1" dirty="0">
                <a:ln w="19050">
                  <a:solidFill>
                    <a:srgbClr val="C00000"/>
                  </a:solidFill>
                </a:ln>
                <a:solidFill>
                  <a:schemeClr val="bg1"/>
                </a:solidFill>
              </a:endParaRPr>
            </a:p>
          </p:txBody>
        </p:sp>
        <p:pic>
          <p:nvPicPr>
            <p:cNvPr id="15" name="Picture 14"/>
            <p:cNvPicPr>
              <a:picLocks noChangeAspect="1"/>
            </p:cNvPicPr>
            <p:nvPr/>
          </p:nvPicPr>
          <p:blipFill>
            <a:blip r:embed="rId4"/>
            <a:stretch>
              <a:fillRect/>
            </a:stretch>
          </p:blipFill>
          <p:spPr>
            <a:xfrm>
              <a:off x="2855259" y="3293783"/>
              <a:ext cx="3106271" cy="1680966"/>
            </a:xfrm>
            <a:prstGeom prst="rect">
              <a:avLst/>
            </a:prstGeom>
          </p:spPr>
        </p:pic>
      </p:grpSp>
    </p:spTree>
    <p:extLst>
      <p:ext uri="{BB962C8B-B14F-4D97-AF65-F5344CB8AC3E}">
        <p14:creationId xmlns:p14="http://schemas.microsoft.com/office/powerpoint/2010/main" val="32030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739</TotalTime>
  <Words>673</Words>
  <Application>Microsoft Office PowerPoint</Application>
  <PresentationFormat>On-screen Show (4:3)</PresentationFormat>
  <Paragraphs>51</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Century Gothic</vt:lpstr>
      <vt:lpstr>Office Theme</vt:lpstr>
      <vt:lpstr>PowerPoint Presentation</vt:lpstr>
      <vt:lpstr>Suffering in context…</vt:lpstr>
      <vt:lpstr>Prayer…</vt:lpstr>
      <vt:lpstr>A “righteous” man - who qualifies?</vt:lpstr>
      <vt:lpstr>Are we earnest in our prayers?</vt:lpstr>
      <vt:lpstr>The example of Elijah</vt:lpstr>
      <vt:lpstr>The importance of close and  accountable relationships </vt:lpstr>
      <vt:lpstr>In Summary…</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Doug</dc:creator>
  <cp:lastModifiedBy>Douglas Macfarlane</cp:lastModifiedBy>
  <cp:revision>70</cp:revision>
  <cp:lastPrinted>2017-07-29T05:50:10Z</cp:lastPrinted>
  <dcterms:created xsi:type="dcterms:W3CDTF">2017-06-30T08:42:59Z</dcterms:created>
  <dcterms:modified xsi:type="dcterms:W3CDTF">2018-05-26T20:09:57Z</dcterms:modified>
</cp:coreProperties>
</file>